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embeddedFontLst>
    <p:embeddedFont>
      <p:font typeface="Amatic SC" panose="00000500000000000000" pitchFamily="2" charset="-79"/>
      <p:regular r:id="rId36"/>
      <p:bold r:id="rId37"/>
    </p:embeddedFont>
    <p:embeddedFont>
      <p:font typeface="Maven Pro" panose="020B0604020202020204" charset="0"/>
      <p:regular r:id="rId38"/>
      <p:bold r:id="rId39"/>
    </p:embeddedFont>
    <p:embeddedFont>
      <p:font typeface="Merriweather" panose="00000500000000000000"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Rockwell" panose="02060603020205020403" pitchFamily="18"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4D41ED-0AB5-4C2D-8426-50595E50D85C}">
  <a:tblStyle styleId="{A74D41ED-0AB5-4C2D-8426-50595E50D85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DC5CBF-BF47-4EB2-A2D0-DAD45D857AD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COMPLETED</a:t>
            </a:r>
            <a:endParaRPr/>
          </a:p>
        </p:txBody>
      </p:sp>
      <p:sp>
        <p:nvSpPr>
          <p:cNvPr id="102" name="Google Shape;10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7d96b0b71e_1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7d96b0b71e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7d96b0b71e_1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7d96b0b71e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7e32772ca0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7e32772ca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7e32772ca0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7e32772ca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6a2d99cc11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6a2d99cc1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talk about these incomplete things - why these are incomplete   farhan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d96b0b71e_1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7d96b0b71e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6a2d99cc11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6a2d99cc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6a2d99cc11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6a2d99cc1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waiting for code, will look if necessary changes are made, then we can update the backlog in jira and PPT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COMPLETED</a:t>
            </a:r>
            <a:endParaRPr/>
          </a:p>
        </p:txBody>
      </p:sp>
      <p:sp>
        <p:nvSpPr>
          <p:cNvPr id="116" name="Google Shape;1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7d96b0b71e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other teams has added some points to it for user stories what is that?</a:t>
            </a:r>
            <a:endParaRPr/>
          </a:p>
        </p:txBody>
      </p:sp>
      <p:sp>
        <p:nvSpPr>
          <p:cNvPr id="293" name="Google Shape;293;g17d96b0b71e_1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7d96b0b71e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17d96b0b71e_1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7d96b0b71e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g17d96b0b71e_1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heavy focus on the new feature </a:t>
            </a:r>
            <a:endParaRPr/>
          </a:p>
          <a:p>
            <a:pPr marL="0" lvl="0" indent="0" algn="l" rtl="0">
              <a:spcBef>
                <a:spcPts val="0"/>
              </a:spcBef>
              <a:spcAft>
                <a:spcPts val="0"/>
              </a:spcAft>
              <a:buNone/>
            </a:pPr>
            <a:r>
              <a:rPr lang="en-US"/>
              <a:t>testing icons for Login and password</a:t>
            </a:r>
            <a:endParaRPr/>
          </a:p>
          <a:p>
            <a:pPr marL="0" lvl="0" indent="0" algn="l" rtl="0">
              <a:spcBef>
                <a:spcPts val="0"/>
              </a:spcBef>
              <a:spcAft>
                <a:spcPts val="0"/>
              </a:spcAft>
              <a:buNone/>
            </a:pPr>
            <a:r>
              <a:rPr lang="en-US"/>
              <a:t>all testing was successful</a:t>
            </a:r>
            <a:endParaRPr/>
          </a:p>
        </p:txBody>
      </p:sp>
      <p:sp>
        <p:nvSpPr>
          <p:cNvPr id="317" name="Google Shape;317;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7d96b0b71e_1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7d96b0b71e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7d96b0b71e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low, medium, high priority</a:t>
            </a:r>
            <a:endParaRPr/>
          </a:p>
          <a:p>
            <a:pPr marL="0" lvl="0" indent="0" algn="l" rtl="0">
              <a:spcBef>
                <a:spcPts val="0"/>
              </a:spcBef>
              <a:spcAft>
                <a:spcPts val="0"/>
              </a:spcAft>
              <a:buNone/>
            </a:pPr>
            <a:r>
              <a:rPr lang="en-US"/>
              <a:t>sprint 5 </a:t>
            </a:r>
            <a:endParaRPr/>
          </a:p>
        </p:txBody>
      </p:sp>
      <p:sp>
        <p:nvSpPr>
          <p:cNvPr id="331" name="Google Shape;331;g17d96b0b71e_4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 mentioned by Kush, we have two open items that are now part of sprint 7 </a:t>
            </a:r>
            <a:endParaRPr/>
          </a:p>
          <a:p>
            <a:pPr marL="0" lvl="0" indent="0" algn="l" rtl="0">
              <a:spcBef>
                <a:spcPts val="0"/>
              </a:spcBef>
              <a:spcAft>
                <a:spcPts val="0"/>
              </a:spcAft>
              <a:buNone/>
            </a:pPr>
            <a:endParaRPr/>
          </a:p>
        </p:txBody>
      </p:sp>
      <p:sp>
        <p:nvSpPr>
          <p:cNvPr id="342" name="Google Shape;34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7d96b0b71e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17d96b0b71e_4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6a2d99cc11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6a2d99cc1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d96b0b71e_13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7d96b0b71e_1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6a2d99cc11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6a2d99cc1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7d96b0b71e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7d96b0b7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7d96b0b71e_1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7d96b0b71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COMPLETED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COMPLETED</a:t>
            </a:r>
            <a:endParaRPr/>
          </a:p>
        </p:txBody>
      </p:sp>
      <p:sp>
        <p:nvSpPr>
          <p:cNvPr id="158" name="Google Shape;15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d96b0b71e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7d96b0b71e_4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a:solidFill>
                  <a:schemeClr val="dk1"/>
                </a:solidFill>
              </a:rPr>
              <a:t>In other words, these investors really want to invest in SRI because of its social impact.</a:t>
            </a:r>
            <a:endParaRPr sz="1200">
              <a:solidFill>
                <a:schemeClr val="dk1"/>
              </a:solidFill>
            </a:endParaRPr>
          </a:p>
        </p:txBody>
      </p:sp>
      <p:sp>
        <p:nvSpPr>
          <p:cNvPr id="202" name="Google Shape;20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2197100" y="1079500"/>
            <a:ext cx="7797799" cy="2138400"/>
          </a:xfrm>
          <a:prstGeom prst="rect">
            <a:avLst/>
          </a:prstGeom>
          <a:noFill/>
          <a:ln>
            <a:noFill/>
          </a:ln>
        </p:spPr>
        <p:txBody>
          <a:bodyPr spcFirstLastPara="1" wrap="square" lIns="0" tIns="0" rIns="0" bIns="0" anchor="b" anchorCtr="0">
            <a:normAutofit/>
          </a:bodyPr>
          <a:lstStyle>
            <a:lvl1pPr lvl="0" algn="ctr">
              <a:lnSpc>
                <a:spcPct val="100000"/>
              </a:lnSpc>
              <a:spcBef>
                <a:spcPts val="0"/>
              </a:spcBef>
              <a:spcAft>
                <a:spcPts val="0"/>
              </a:spcAft>
              <a:buClr>
                <a:schemeClr val="lt1"/>
              </a:buClr>
              <a:buSzPts val="2800"/>
              <a:buFont typeface="Rockwel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3308350" y="4113213"/>
            <a:ext cx="5575300" cy="1655762"/>
          </a:xfrm>
          <a:prstGeom prst="rect">
            <a:avLst/>
          </a:prstGeom>
          <a:noFill/>
          <a:ln>
            <a:noFill/>
          </a:ln>
        </p:spPr>
        <p:txBody>
          <a:bodyPr spcFirstLastPara="1" wrap="square" lIns="0" tIns="0" rIns="0" bIns="0" anchor="t" anchorCtr="0">
            <a:normAutofit/>
          </a:bodyPr>
          <a:lstStyle>
            <a:lvl1pPr lvl="0" algn="ctr">
              <a:lnSpc>
                <a:spcPct val="125000"/>
              </a:lnSpc>
              <a:spcBef>
                <a:spcPts val="1000"/>
              </a:spcBef>
              <a:spcAft>
                <a:spcPts val="0"/>
              </a:spcAft>
              <a:buSzPts val="2400"/>
              <a:buNone/>
              <a:defRPr sz="2400" i="1"/>
            </a:lvl1pPr>
            <a:lvl2pPr lvl="1" algn="ctr">
              <a:lnSpc>
                <a:spcPct val="125000"/>
              </a:lnSpc>
              <a:spcBef>
                <a:spcPts val="500"/>
              </a:spcBef>
              <a:spcAft>
                <a:spcPts val="0"/>
              </a:spcAft>
              <a:buSzPts val="2000"/>
              <a:buFont typeface="Avenir"/>
              <a:buNone/>
              <a:defRPr sz="2000"/>
            </a:lvl2pPr>
            <a:lvl3pPr lvl="2" algn="ctr">
              <a:lnSpc>
                <a:spcPct val="125000"/>
              </a:lnSpc>
              <a:spcBef>
                <a:spcPts val="500"/>
              </a:spcBef>
              <a:spcAft>
                <a:spcPts val="0"/>
              </a:spcAft>
              <a:buSzPts val="1800"/>
              <a:buNone/>
              <a:defRPr sz="1800"/>
            </a:lvl3pPr>
            <a:lvl4pPr lvl="3" algn="ctr">
              <a:lnSpc>
                <a:spcPct val="125000"/>
              </a:lnSpc>
              <a:spcBef>
                <a:spcPts val="500"/>
              </a:spcBef>
              <a:spcAft>
                <a:spcPts val="0"/>
              </a:spcAft>
              <a:buSzPts val="1600"/>
              <a:buFont typeface="Avenir"/>
              <a:buNone/>
              <a:defRPr sz="1600"/>
            </a:lvl4pPr>
            <a:lvl5pPr lvl="4" algn="ctr">
              <a:lnSpc>
                <a:spcPct val="125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2"/>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2"/>
          <p:cNvCxnSpPr/>
          <p:nvPr/>
        </p:nvCxnSpPr>
        <p:spPr>
          <a:xfrm>
            <a:off x="5826000" y="3690871"/>
            <a:ext cx="540000" cy="0"/>
          </a:xfrm>
          <a:prstGeom prst="straightConnector1">
            <a:avLst/>
          </a:prstGeom>
          <a:noFill/>
          <a:ln w="12700" cap="flat" cmpd="sng">
            <a:solidFill>
              <a:schemeClr val="lt1"/>
            </a:solidFill>
            <a:prstDash val="solid"/>
            <a:round/>
            <a:headEnd type="none" w="sm" len="sm"/>
            <a:tailEnd type="none" w="sm" len="sm"/>
          </a:ln>
        </p:spPr>
      </p:cxnSp>
      <p:grpSp>
        <p:nvGrpSpPr>
          <p:cNvPr id="18" name="Google Shape;18;p2"/>
          <p:cNvGrpSpPr/>
          <p:nvPr/>
        </p:nvGrpSpPr>
        <p:grpSpPr>
          <a:xfrm>
            <a:off x="9763121" y="4439427"/>
            <a:ext cx="1597977" cy="1549851"/>
            <a:chOff x="9623421" y="4394977"/>
            <a:chExt cx="1597977" cy="1549851"/>
          </a:xfrm>
        </p:grpSpPr>
        <p:sp>
          <p:nvSpPr>
            <p:cNvPr id="19" name="Google Shape;19;p2"/>
            <p:cNvSpPr/>
            <p:nvPr/>
          </p:nvSpPr>
          <p:spPr>
            <a:xfrm rot="2700000" flipH="1">
              <a:off x="10267789" y="4452443"/>
              <a:ext cx="571820" cy="1316717"/>
            </a:xfrm>
            <a:custGeom>
              <a:avLst/>
              <a:gdLst/>
              <a:ahLst/>
              <a:cxnLst/>
              <a:rect l="l" t="t" r="r" b="b"/>
              <a:pathLst>
                <a:path w="571820" h="1316717" extrusionOk="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nvGrpSpPr>
            <p:cNvPr id="20" name="Google Shape;20;p2"/>
            <p:cNvGrpSpPr/>
            <p:nvPr/>
          </p:nvGrpSpPr>
          <p:grpSpPr>
            <a:xfrm rot="2700000" flipH="1">
              <a:off x="10112436" y="4359902"/>
              <a:ext cx="571820" cy="1620000"/>
              <a:chOff x="8482785" y="4330454"/>
              <a:chExt cx="571820" cy="1620000"/>
            </a:xfrm>
          </p:grpSpPr>
          <p:sp>
            <p:nvSpPr>
              <p:cNvPr id="21" name="Google Shape;21;p2"/>
              <p:cNvSpPr/>
              <p:nvPr/>
            </p:nvSpPr>
            <p:spPr>
              <a:xfrm>
                <a:off x="8482785" y="4333632"/>
                <a:ext cx="571820" cy="1311956"/>
              </a:xfrm>
              <a:custGeom>
                <a:avLst/>
                <a:gdLst/>
                <a:ahLst/>
                <a:cxnLst/>
                <a:rect l="l" t="t" r="r" b="b"/>
                <a:pathLst>
                  <a:path w="571820" h="1311956" extrusionOk="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cxnSp>
            <p:nvCxnSpPr>
              <p:cNvPr id="22" name="Google Shape;22;p2"/>
              <p:cNvCxnSpPr/>
              <p:nvPr/>
            </p:nvCxnSpPr>
            <p:spPr>
              <a:xfrm>
                <a:off x="8768695" y="4330454"/>
                <a:ext cx="0" cy="1620000"/>
              </a:xfrm>
              <a:prstGeom prst="straightConnector1">
                <a:avLst/>
              </a:prstGeom>
              <a:noFill/>
              <a:ln w="12700" cap="flat" cmpd="sng">
                <a:solidFill>
                  <a:schemeClr val="lt1"/>
                </a:solidFill>
                <a:prstDash val="solid"/>
                <a:round/>
                <a:headEnd type="none" w="sm" len="sm"/>
                <a:tailEnd type="none" w="sm" len="sm"/>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1079500" y="1011238"/>
            <a:ext cx="10026650" cy="65563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1"/>
          <p:cNvSpPr txBox="1">
            <a:spLocks noGrp="1"/>
          </p:cNvSpPr>
          <p:nvPr>
            <p:ph type="body" idx="1"/>
          </p:nvPr>
        </p:nvSpPr>
        <p:spPr>
          <a:xfrm rot="5400000">
            <a:off x="4103688" y="-1233487"/>
            <a:ext cx="3978275" cy="10026650"/>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1" name="Google Shape;91;p11"/>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1"/>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rot="5400000">
            <a:off x="8200672" y="2777907"/>
            <a:ext cx="4689476" cy="129266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2"/>
          <p:cNvSpPr txBox="1">
            <a:spLocks noGrp="1"/>
          </p:cNvSpPr>
          <p:nvPr>
            <p:ph type="body" idx="1"/>
          </p:nvPr>
        </p:nvSpPr>
        <p:spPr>
          <a:xfrm rot="5400000">
            <a:off x="2982733" y="-823733"/>
            <a:ext cx="4689476" cy="8495943"/>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7" name="Google Shape;97;p12"/>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1079500" y="1011238"/>
            <a:ext cx="10026650" cy="65563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079500" y="1790700"/>
            <a:ext cx="10026650" cy="3978275"/>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 name="Google Shape;26;p3"/>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1079500" y="2252663"/>
            <a:ext cx="4457700" cy="23495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800"/>
              <a:buFont typeface="Rockwel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6654800" y="2252664"/>
            <a:ext cx="4451348" cy="2349500"/>
          </a:xfrm>
          <a:prstGeom prst="rect">
            <a:avLst/>
          </a:prstGeom>
          <a:noFill/>
          <a:ln>
            <a:noFill/>
          </a:ln>
        </p:spPr>
        <p:txBody>
          <a:bodyPr spcFirstLastPara="1" wrap="square" lIns="0" tIns="0" rIns="0" bIns="0" anchor="ctr" anchorCtr="0">
            <a:normAutofit/>
          </a:bodyPr>
          <a:lstStyle>
            <a:lvl1pPr marL="457200" lvl="0" indent="-228600" algn="l">
              <a:lnSpc>
                <a:spcPct val="125000"/>
              </a:lnSpc>
              <a:spcBef>
                <a:spcPts val="1000"/>
              </a:spcBef>
              <a:spcAft>
                <a:spcPts val="0"/>
              </a:spcAft>
              <a:buSzPts val="2400"/>
              <a:buNone/>
              <a:defRPr sz="2400" i="1">
                <a:solidFill>
                  <a:schemeClr val="lt1"/>
                </a:solidFill>
              </a:defRPr>
            </a:lvl1pPr>
            <a:lvl2pPr marL="914400" lvl="1" indent="-228600" algn="l">
              <a:lnSpc>
                <a:spcPct val="125000"/>
              </a:lnSpc>
              <a:spcBef>
                <a:spcPts val="500"/>
              </a:spcBef>
              <a:spcAft>
                <a:spcPts val="0"/>
              </a:spcAft>
              <a:buSzPts val="2000"/>
              <a:buFont typeface="Avenir"/>
              <a:buNone/>
              <a:defRPr sz="2000">
                <a:solidFill>
                  <a:schemeClr val="lt1"/>
                </a:solidFill>
              </a:defRPr>
            </a:lvl2pPr>
            <a:lvl3pPr marL="1371600" lvl="2" indent="-228600" algn="l">
              <a:lnSpc>
                <a:spcPct val="125000"/>
              </a:lnSpc>
              <a:spcBef>
                <a:spcPts val="500"/>
              </a:spcBef>
              <a:spcAft>
                <a:spcPts val="0"/>
              </a:spcAft>
              <a:buSzPts val="1800"/>
              <a:buNone/>
              <a:defRPr sz="1800">
                <a:solidFill>
                  <a:schemeClr val="lt1"/>
                </a:solidFill>
              </a:defRPr>
            </a:lvl3pPr>
            <a:lvl4pPr marL="1828800" lvl="3" indent="-228600" algn="l">
              <a:lnSpc>
                <a:spcPct val="125000"/>
              </a:lnSpc>
              <a:spcBef>
                <a:spcPts val="500"/>
              </a:spcBef>
              <a:spcAft>
                <a:spcPts val="0"/>
              </a:spcAft>
              <a:buSzPts val="1600"/>
              <a:buFont typeface="Avenir"/>
              <a:buNone/>
              <a:defRPr sz="1600">
                <a:solidFill>
                  <a:schemeClr val="lt1"/>
                </a:solidFill>
              </a:defRPr>
            </a:lvl4pPr>
            <a:lvl5pPr marL="2286000" lvl="4" indent="-228600" algn="l">
              <a:lnSpc>
                <a:spcPct val="125000"/>
              </a:lnSpc>
              <a:spcBef>
                <a:spcPts val="500"/>
              </a:spcBef>
              <a:spcAft>
                <a:spcPts val="0"/>
              </a:spcAft>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2" name="Google Shape;32;p4"/>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35" name="Google Shape;35;p4"/>
          <p:cNvGrpSpPr/>
          <p:nvPr/>
        </p:nvGrpSpPr>
        <p:grpSpPr>
          <a:xfrm>
            <a:off x="903520" y="1008265"/>
            <a:ext cx="1241179" cy="1192625"/>
            <a:chOff x="903520" y="1008265"/>
            <a:chExt cx="1241179" cy="1192625"/>
          </a:xfrm>
        </p:grpSpPr>
        <p:grpSp>
          <p:nvGrpSpPr>
            <p:cNvPr id="36" name="Google Shape;36;p4"/>
            <p:cNvGrpSpPr/>
            <p:nvPr/>
          </p:nvGrpSpPr>
          <p:grpSpPr>
            <a:xfrm rot="-2700000" flipH="1">
              <a:off x="1067391" y="1242261"/>
              <a:ext cx="961992" cy="724633"/>
              <a:chOff x="461917" y="958515"/>
              <a:chExt cx="961992" cy="724633"/>
            </a:xfrm>
          </p:grpSpPr>
          <p:sp>
            <p:nvSpPr>
              <p:cNvPr id="37" name="Google Shape;37;p4"/>
              <p:cNvSpPr/>
              <p:nvPr/>
            </p:nvSpPr>
            <p:spPr>
              <a:xfrm rot="8100000" flipH="1">
                <a:off x="558167" y="1122160"/>
                <a:ext cx="464738" cy="464738"/>
              </a:xfrm>
              <a:custGeom>
                <a:avLst/>
                <a:gdLst/>
                <a:ahLst/>
                <a:cxnLst/>
                <a:rect l="l" t="t" r="r" b="b"/>
                <a:pathLst>
                  <a:path w="464738" h="464738" extrusionOk="0">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8" name="Google Shape;38;p4"/>
              <p:cNvSpPr/>
              <p:nvPr/>
            </p:nvSpPr>
            <p:spPr>
              <a:xfrm rot="5400000" flipH="1">
                <a:off x="959170" y="958515"/>
                <a:ext cx="464739" cy="464739"/>
              </a:xfrm>
              <a:custGeom>
                <a:avLst/>
                <a:gdLst/>
                <a:ahLst/>
                <a:cxnLst/>
                <a:rect l="l" t="t" r="r" b="b"/>
                <a:pathLst>
                  <a:path w="464739" h="464739" extrusionOk="0">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39" name="Google Shape;39;p4"/>
            <p:cNvGrpSpPr/>
            <p:nvPr/>
          </p:nvGrpSpPr>
          <p:grpSpPr>
            <a:xfrm>
              <a:off x="903520" y="1063906"/>
              <a:ext cx="960256" cy="901092"/>
              <a:chOff x="2111720" y="2516203"/>
              <a:chExt cx="960256" cy="901092"/>
            </a:xfrm>
          </p:grpSpPr>
          <p:sp>
            <p:nvSpPr>
              <p:cNvPr id="40" name="Google Shape;40;p4"/>
              <p:cNvSpPr/>
              <p:nvPr/>
            </p:nvSpPr>
            <p:spPr>
              <a:xfrm rot="-8100000">
                <a:off x="2207971" y="2856305"/>
                <a:ext cx="464739" cy="464739"/>
              </a:xfrm>
              <a:custGeom>
                <a:avLst/>
                <a:gdLst/>
                <a:ahLst/>
                <a:cxnLst/>
                <a:rect l="l" t="t" r="r" b="b"/>
                <a:pathLst>
                  <a:path w="464739" h="464739" extrusionOk="0">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1" name="Google Shape;41;p4"/>
              <p:cNvSpPr/>
              <p:nvPr/>
            </p:nvSpPr>
            <p:spPr>
              <a:xfrm rot="10800000">
                <a:off x="2607238" y="2688467"/>
                <a:ext cx="464738" cy="464738"/>
              </a:xfrm>
              <a:custGeom>
                <a:avLst/>
                <a:gdLst/>
                <a:ahLst/>
                <a:cxnLst/>
                <a:rect l="l" t="t" r="r" b="b"/>
                <a:pathLst>
                  <a:path w="464738" h="464738" extrusionOk="0">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42" name="Google Shape;42;p4"/>
              <p:cNvGrpSpPr/>
              <p:nvPr/>
            </p:nvGrpSpPr>
            <p:grpSpPr>
              <a:xfrm>
                <a:off x="2435580" y="2516203"/>
                <a:ext cx="636396" cy="900662"/>
                <a:chOff x="2435580" y="2516203"/>
                <a:chExt cx="636396" cy="900662"/>
              </a:xfrm>
            </p:grpSpPr>
            <p:cxnSp>
              <p:nvCxnSpPr>
                <p:cNvPr id="43" name="Google Shape;43;p4"/>
                <p:cNvCxnSpPr/>
                <p:nvPr/>
              </p:nvCxnSpPr>
              <p:spPr>
                <a:xfrm rot="10800000">
                  <a:off x="2440769" y="2516865"/>
                  <a:ext cx="0" cy="900000"/>
                </a:xfrm>
                <a:prstGeom prst="straightConnector1">
                  <a:avLst/>
                </a:prstGeom>
                <a:noFill/>
                <a:ln w="12700" cap="flat" cmpd="sng">
                  <a:solidFill>
                    <a:schemeClr val="lt1"/>
                  </a:solidFill>
                  <a:prstDash val="solid"/>
                  <a:round/>
                  <a:headEnd type="none" w="sm" len="sm"/>
                  <a:tailEnd type="none" w="sm" len="sm"/>
                </a:ln>
              </p:spPr>
            </p:cxnSp>
            <p:cxnSp>
              <p:nvCxnSpPr>
                <p:cNvPr id="44" name="Google Shape;44;p4"/>
                <p:cNvCxnSpPr/>
                <p:nvPr/>
              </p:nvCxnSpPr>
              <p:spPr>
                <a:xfrm rot="10800000">
                  <a:off x="2753778" y="2384401"/>
                  <a:ext cx="0" cy="900000"/>
                </a:xfrm>
                <a:prstGeom prst="straightConnector1">
                  <a:avLst/>
                </a:prstGeom>
                <a:noFill/>
                <a:ln w="12700" cap="flat" cmpd="sng">
                  <a:solidFill>
                    <a:schemeClr val="lt1"/>
                  </a:solidFill>
                  <a:prstDash val="solid"/>
                  <a:round/>
                  <a:headEnd type="none" w="sm" len="sm"/>
                  <a:tailEnd type="none" w="sm" len="sm"/>
                </a:ln>
              </p:spPr>
            </p:cxnSp>
          </p:grpSp>
        </p:grpSp>
      </p:grpSp>
      <p:grpSp>
        <p:nvGrpSpPr>
          <p:cNvPr id="45" name="Google Shape;45;p4"/>
          <p:cNvGrpSpPr/>
          <p:nvPr/>
        </p:nvGrpSpPr>
        <p:grpSpPr>
          <a:xfrm>
            <a:off x="1437136" y="649304"/>
            <a:ext cx="388541" cy="388541"/>
            <a:chOff x="5752675" y="5440856"/>
            <a:chExt cx="388541" cy="388541"/>
          </a:xfrm>
        </p:grpSpPr>
        <p:sp>
          <p:nvSpPr>
            <p:cNvPr id="46" name="Google Shape;46;p4"/>
            <p:cNvSpPr/>
            <p:nvPr/>
          </p:nvSpPr>
          <p:spPr>
            <a:xfrm rot="10800000">
              <a:off x="5800801" y="5488982"/>
              <a:ext cx="340415" cy="340415"/>
            </a:xfrm>
            <a:prstGeom prst="ellipse">
              <a:avLst/>
            </a:prstGeom>
            <a:solidFill>
              <a:srgbClr val="B6B5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7" name="Google Shape;47;p4"/>
            <p:cNvSpPr/>
            <p:nvPr/>
          </p:nvSpPr>
          <p:spPr>
            <a:xfrm>
              <a:off x="5752675" y="5440856"/>
              <a:ext cx="340415" cy="340415"/>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cxnSp>
        <p:nvCxnSpPr>
          <p:cNvPr id="48" name="Google Shape;48;p4"/>
          <p:cNvCxnSpPr/>
          <p:nvPr/>
        </p:nvCxnSpPr>
        <p:spPr>
          <a:xfrm rot="5400000">
            <a:off x="5826000" y="3429001"/>
            <a:ext cx="540000" cy="0"/>
          </a:xfrm>
          <a:prstGeom prst="straightConnector1">
            <a:avLst/>
          </a:prstGeom>
          <a:noFill/>
          <a:ln w="12700" cap="flat" cmpd="sng">
            <a:solidFill>
              <a:schemeClr val="l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5"/>
          <p:cNvSpPr txBox="1">
            <a:spLocks noGrp="1"/>
          </p:cNvSpPr>
          <p:nvPr>
            <p:ph type="title"/>
          </p:nvPr>
        </p:nvSpPr>
        <p:spPr>
          <a:xfrm>
            <a:off x="1079500" y="1011238"/>
            <a:ext cx="10026650" cy="65563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8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
          <p:cNvSpPr txBox="1">
            <a:spLocks noGrp="1"/>
          </p:cNvSpPr>
          <p:nvPr>
            <p:ph type="body" idx="1"/>
          </p:nvPr>
        </p:nvSpPr>
        <p:spPr>
          <a:xfrm>
            <a:off x="1085850" y="1790700"/>
            <a:ext cx="4740150" cy="3978275"/>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5"/>
          <p:cNvSpPr txBox="1">
            <a:spLocks noGrp="1"/>
          </p:cNvSpPr>
          <p:nvPr>
            <p:ph type="body" idx="2"/>
          </p:nvPr>
        </p:nvSpPr>
        <p:spPr>
          <a:xfrm>
            <a:off x="6366000" y="1790700"/>
            <a:ext cx="4740150" cy="3978275"/>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3" name="Google Shape;53;p5"/>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5"/>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1079500" y="1011238"/>
            <a:ext cx="10026650" cy="65563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8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6"/>
          <p:cNvSpPr txBox="1">
            <a:spLocks noGrp="1"/>
          </p:cNvSpPr>
          <p:nvPr>
            <p:ph type="body" idx="1"/>
          </p:nvPr>
        </p:nvSpPr>
        <p:spPr>
          <a:xfrm>
            <a:off x="1079500" y="1854200"/>
            <a:ext cx="4741200" cy="55399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1800"/>
              <a:buNone/>
              <a:defRPr sz="1800" b="0" cap="none">
                <a:solidFill>
                  <a:schemeClr val="lt1"/>
                </a:solidFill>
              </a:defRPr>
            </a:lvl1pPr>
            <a:lvl2pPr marL="914400" lvl="1" indent="-228600" algn="l">
              <a:lnSpc>
                <a:spcPct val="125000"/>
              </a:lnSpc>
              <a:spcBef>
                <a:spcPts val="500"/>
              </a:spcBef>
              <a:spcAft>
                <a:spcPts val="0"/>
              </a:spcAft>
              <a:buSzPts val="2000"/>
              <a:buFont typeface="Avenir"/>
              <a:buNone/>
              <a:defRPr sz="2000" b="1"/>
            </a:lvl2pPr>
            <a:lvl3pPr marL="1371600" lvl="2" indent="-228600" algn="l">
              <a:lnSpc>
                <a:spcPct val="125000"/>
              </a:lnSpc>
              <a:spcBef>
                <a:spcPts val="500"/>
              </a:spcBef>
              <a:spcAft>
                <a:spcPts val="0"/>
              </a:spcAft>
              <a:buSzPts val="1800"/>
              <a:buNone/>
              <a:defRPr sz="1800" b="1"/>
            </a:lvl3pPr>
            <a:lvl4pPr marL="1828800" lvl="3" indent="-228600" algn="l">
              <a:lnSpc>
                <a:spcPct val="125000"/>
              </a:lnSpc>
              <a:spcBef>
                <a:spcPts val="500"/>
              </a:spcBef>
              <a:spcAft>
                <a:spcPts val="0"/>
              </a:spcAft>
              <a:buSzPts val="1600"/>
              <a:buFont typeface="Avenir"/>
              <a:buNone/>
              <a:defRPr sz="1600" b="1"/>
            </a:lvl4pPr>
            <a:lvl5pPr marL="2286000" lvl="4" indent="-228600" algn="l">
              <a:lnSpc>
                <a:spcPct val="125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9" name="Google Shape;59;p6"/>
          <p:cNvSpPr txBox="1">
            <a:spLocks noGrp="1"/>
          </p:cNvSpPr>
          <p:nvPr>
            <p:ph type="body" idx="2"/>
          </p:nvPr>
        </p:nvSpPr>
        <p:spPr>
          <a:xfrm>
            <a:off x="1079500" y="2525561"/>
            <a:ext cx="4741200" cy="3243414"/>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6"/>
          <p:cNvSpPr txBox="1">
            <a:spLocks noGrp="1"/>
          </p:cNvSpPr>
          <p:nvPr>
            <p:ph type="body" idx="3"/>
          </p:nvPr>
        </p:nvSpPr>
        <p:spPr>
          <a:xfrm>
            <a:off x="6364950" y="1854200"/>
            <a:ext cx="4741200" cy="55399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1800"/>
              <a:buNone/>
              <a:defRPr sz="1800" b="0" cap="none">
                <a:solidFill>
                  <a:schemeClr val="lt1"/>
                </a:solidFill>
              </a:defRPr>
            </a:lvl1pPr>
            <a:lvl2pPr marL="914400" lvl="1" indent="-228600" algn="l">
              <a:lnSpc>
                <a:spcPct val="125000"/>
              </a:lnSpc>
              <a:spcBef>
                <a:spcPts val="500"/>
              </a:spcBef>
              <a:spcAft>
                <a:spcPts val="0"/>
              </a:spcAft>
              <a:buSzPts val="2000"/>
              <a:buFont typeface="Avenir"/>
              <a:buNone/>
              <a:defRPr sz="2000" b="1"/>
            </a:lvl2pPr>
            <a:lvl3pPr marL="1371600" lvl="2" indent="-228600" algn="l">
              <a:lnSpc>
                <a:spcPct val="125000"/>
              </a:lnSpc>
              <a:spcBef>
                <a:spcPts val="500"/>
              </a:spcBef>
              <a:spcAft>
                <a:spcPts val="0"/>
              </a:spcAft>
              <a:buSzPts val="1800"/>
              <a:buNone/>
              <a:defRPr sz="1800" b="1"/>
            </a:lvl3pPr>
            <a:lvl4pPr marL="1828800" lvl="3" indent="-228600" algn="l">
              <a:lnSpc>
                <a:spcPct val="125000"/>
              </a:lnSpc>
              <a:spcBef>
                <a:spcPts val="500"/>
              </a:spcBef>
              <a:spcAft>
                <a:spcPts val="0"/>
              </a:spcAft>
              <a:buSzPts val="1600"/>
              <a:buFont typeface="Avenir"/>
              <a:buNone/>
              <a:defRPr sz="1600" b="1"/>
            </a:lvl4pPr>
            <a:lvl5pPr marL="2286000" lvl="4" indent="-228600" algn="l">
              <a:lnSpc>
                <a:spcPct val="125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1" name="Google Shape;61;p6"/>
          <p:cNvSpPr txBox="1">
            <a:spLocks noGrp="1"/>
          </p:cNvSpPr>
          <p:nvPr>
            <p:ph type="body" idx="4"/>
          </p:nvPr>
        </p:nvSpPr>
        <p:spPr>
          <a:xfrm>
            <a:off x="6364950" y="2525560"/>
            <a:ext cx="4741200" cy="3243414"/>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2" name="Google Shape;62;p6"/>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7"/>
          <p:cNvSpPr txBox="1">
            <a:spLocks noGrp="1"/>
          </p:cNvSpPr>
          <p:nvPr>
            <p:ph type="title"/>
          </p:nvPr>
        </p:nvSpPr>
        <p:spPr>
          <a:xfrm>
            <a:off x="1079500" y="1079500"/>
            <a:ext cx="10026650" cy="4689475"/>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8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7"/>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8"/>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8"/>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8"/>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1071607" y="1011238"/>
            <a:ext cx="3906000" cy="12924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800"/>
              <a:buFont typeface="Rockwel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9"/>
          <p:cNvSpPr txBox="1">
            <a:spLocks noGrp="1"/>
          </p:cNvSpPr>
          <p:nvPr>
            <p:ph type="body" idx="1"/>
          </p:nvPr>
        </p:nvSpPr>
        <p:spPr>
          <a:xfrm>
            <a:off x="5537200" y="955230"/>
            <a:ext cx="5583193" cy="481374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4800"/>
              <a:buFont typeface="Avenir"/>
              <a:buNone/>
              <a:defRPr sz="4800"/>
            </a:lvl1pPr>
            <a:lvl2pPr marL="914400" lvl="1" indent="-228600" algn="l">
              <a:lnSpc>
                <a:spcPct val="100000"/>
              </a:lnSpc>
              <a:spcBef>
                <a:spcPts val="500"/>
              </a:spcBef>
              <a:spcAft>
                <a:spcPts val="0"/>
              </a:spcAft>
              <a:buSzPts val="4800"/>
              <a:buFont typeface="Avenir"/>
              <a:buNone/>
              <a:defRPr sz="4800"/>
            </a:lvl2pPr>
            <a:lvl3pPr marL="1371600" lvl="2" indent="-228600" algn="l">
              <a:lnSpc>
                <a:spcPct val="125000"/>
              </a:lnSpc>
              <a:spcBef>
                <a:spcPts val="500"/>
              </a:spcBef>
              <a:spcAft>
                <a:spcPts val="0"/>
              </a:spcAft>
              <a:buSzPts val="2000"/>
              <a:buNone/>
              <a:defRPr sz="2000"/>
            </a:lvl3pPr>
            <a:lvl4pPr marL="1828800" lvl="3" indent="-228600" algn="l">
              <a:lnSpc>
                <a:spcPct val="125000"/>
              </a:lnSpc>
              <a:spcBef>
                <a:spcPts val="500"/>
              </a:spcBef>
              <a:spcAft>
                <a:spcPts val="0"/>
              </a:spcAft>
              <a:buSzPts val="2000"/>
              <a:buFont typeface="Avenir"/>
              <a:buNone/>
              <a:defRPr sz="2000"/>
            </a:lvl4pPr>
            <a:lvl5pPr marL="2286000" lvl="4" indent="-355600" algn="l">
              <a:lnSpc>
                <a:spcPct val="125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77" name="Google Shape;77;p9"/>
          <p:cNvSpPr txBox="1">
            <a:spLocks noGrp="1"/>
          </p:cNvSpPr>
          <p:nvPr>
            <p:ph type="body" idx="2"/>
          </p:nvPr>
        </p:nvSpPr>
        <p:spPr>
          <a:xfrm>
            <a:off x="1079499" y="2664000"/>
            <a:ext cx="3905999" cy="3106800"/>
          </a:xfrm>
          <a:prstGeom prst="rect">
            <a:avLst/>
          </a:prstGeom>
          <a:noFill/>
          <a:ln>
            <a:noFill/>
          </a:ln>
        </p:spPr>
        <p:txBody>
          <a:bodyPr spcFirstLastPara="1" wrap="square" lIns="0" tIns="0" rIns="0" bIns="0" anchor="t" anchorCtr="0">
            <a:normAutofit/>
          </a:bodyPr>
          <a:lstStyle>
            <a:lvl1pPr marL="457200" lvl="0" indent="-228600" algn="l">
              <a:lnSpc>
                <a:spcPct val="125000"/>
              </a:lnSpc>
              <a:spcBef>
                <a:spcPts val="1000"/>
              </a:spcBef>
              <a:spcAft>
                <a:spcPts val="0"/>
              </a:spcAft>
              <a:buSzPts val="2000"/>
              <a:buNone/>
              <a:defRPr sz="2000"/>
            </a:lvl1pPr>
            <a:lvl2pPr marL="914400" lvl="1" indent="-228600" algn="l">
              <a:lnSpc>
                <a:spcPct val="125000"/>
              </a:lnSpc>
              <a:spcBef>
                <a:spcPts val="500"/>
              </a:spcBef>
              <a:spcAft>
                <a:spcPts val="0"/>
              </a:spcAft>
              <a:buSzPts val="1400"/>
              <a:buFont typeface="Avenir"/>
              <a:buNone/>
              <a:defRPr sz="1400"/>
            </a:lvl2pPr>
            <a:lvl3pPr marL="1371600" lvl="2" indent="-228600" algn="l">
              <a:lnSpc>
                <a:spcPct val="125000"/>
              </a:lnSpc>
              <a:spcBef>
                <a:spcPts val="500"/>
              </a:spcBef>
              <a:spcAft>
                <a:spcPts val="0"/>
              </a:spcAft>
              <a:buSzPts val="1200"/>
              <a:buNone/>
              <a:defRPr sz="1200"/>
            </a:lvl3pPr>
            <a:lvl4pPr marL="1828800" lvl="3" indent="-228600" algn="l">
              <a:lnSpc>
                <a:spcPct val="125000"/>
              </a:lnSpc>
              <a:spcBef>
                <a:spcPts val="500"/>
              </a:spcBef>
              <a:spcAft>
                <a:spcPts val="0"/>
              </a:spcAft>
              <a:buSzPts val="1000"/>
              <a:buFont typeface="Avenir"/>
              <a:buNone/>
              <a:defRPr sz="1000"/>
            </a:lvl4pPr>
            <a:lvl5pPr marL="2286000" lvl="4" indent="-228600" algn="l">
              <a:lnSpc>
                <a:spcPct val="125000"/>
              </a:lnSpc>
              <a:spcBef>
                <a:spcPts val="500"/>
              </a:spcBef>
              <a:spcAft>
                <a:spcPts val="0"/>
              </a:spcAft>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8" name="Google Shape;78;p9"/>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9"/>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9"/>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1079501" y="1011238"/>
            <a:ext cx="3905250" cy="129266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800"/>
              <a:buFont typeface="Rockwel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0"/>
          <p:cNvSpPr>
            <a:spLocks noGrp="1"/>
          </p:cNvSpPr>
          <p:nvPr>
            <p:ph type="pic" idx="2"/>
          </p:nvPr>
        </p:nvSpPr>
        <p:spPr>
          <a:xfrm>
            <a:off x="5537200" y="531813"/>
            <a:ext cx="6113812" cy="5784849"/>
          </a:xfrm>
          <a:prstGeom prst="rect">
            <a:avLst/>
          </a:prstGeom>
          <a:noFill/>
          <a:ln>
            <a:noFill/>
          </a:ln>
        </p:spPr>
      </p:sp>
      <p:sp>
        <p:nvSpPr>
          <p:cNvPr id="84" name="Google Shape;84;p10"/>
          <p:cNvSpPr txBox="1">
            <a:spLocks noGrp="1"/>
          </p:cNvSpPr>
          <p:nvPr>
            <p:ph type="body" idx="1"/>
          </p:nvPr>
        </p:nvSpPr>
        <p:spPr>
          <a:xfrm>
            <a:off x="1079500" y="2663825"/>
            <a:ext cx="3905250" cy="3105150"/>
          </a:xfrm>
          <a:prstGeom prst="rect">
            <a:avLst/>
          </a:prstGeom>
          <a:noFill/>
          <a:ln>
            <a:noFill/>
          </a:ln>
        </p:spPr>
        <p:txBody>
          <a:bodyPr spcFirstLastPara="1" wrap="square" lIns="0" tIns="0" rIns="0" bIns="0" anchor="t" anchorCtr="0">
            <a:normAutofit/>
          </a:bodyPr>
          <a:lstStyle>
            <a:lvl1pPr marL="457200" lvl="0" indent="-228600" algn="l">
              <a:lnSpc>
                <a:spcPct val="125000"/>
              </a:lnSpc>
              <a:spcBef>
                <a:spcPts val="1000"/>
              </a:spcBef>
              <a:spcAft>
                <a:spcPts val="0"/>
              </a:spcAft>
              <a:buSzPts val="2000"/>
              <a:buNone/>
              <a:defRPr sz="2000"/>
            </a:lvl1pPr>
            <a:lvl2pPr marL="914400" lvl="1" indent="-228600" algn="l">
              <a:lnSpc>
                <a:spcPct val="125000"/>
              </a:lnSpc>
              <a:spcBef>
                <a:spcPts val="500"/>
              </a:spcBef>
              <a:spcAft>
                <a:spcPts val="0"/>
              </a:spcAft>
              <a:buSzPts val="1400"/>
              <a:buFont typeface="Avenir"/>
              <a:buNone/>
              <a:defRPr sz="1400"/>
            </a:lvl2pPr>
            <a:lvl3pPr marL="1371600" lvl="2" indent="-228600" algn="l">
              <a:lnSpc>
                <a:spcPct val="125000"/>
              </a:lnSpc>
              <a:spcBef>
                <a:spcPts val="500"/>
              </a:spcBef>
              <a:spcAft>
                <a:spcPts val="0"/>
              </a:spcAft>
              <a:buSzPts val="1200"/>
              <a:buNone/>
              <a:defRPr sz="1200"/>
            </a:lvl3pPr>
            <a:lvl4pPr marL="1828800" lvl="3" indent="-228600" algn="l">
              <a:lnSpc>
                <a:spcPct val="125000"/>
              </a:lnSpc>
              <a:spcBef>
                <a:spcPts val="500"/>
              </a:spcBef>
              <a:spcAft>
                <a:spcPts val="0"/>
              </a:spcAft>
              <a:buSzPts val="1000"/>
              <a:buFont typeface="Avenir"/>
              <a:buNone/>
              <a:defRPr sz="1000"/>
            </a:lvl4pPr>
            <a:lvl5pPr marL="2286000" lvl="4" indent="-228600" algn="l">
              <a:lnSpc>
                <a:spcPct val="125000"/>
              </a:lnSpc>
              <a:spcBef>
                <a:spcPts val="500"/>
              </a:spcBef>
              <a:spcAft>
                <a:spcPts val="0"/>
              </a:spcAft>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5" name="Google Shape;85;p10"/>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0"/>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79500" y="1011238"/>
            <a:ext cx="10026650" cy="655637"/>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lt1"/>
              </a:buClr>
              <a:buSzPts val="2800"/>
              <a:buFont typeface="Rockwell"/>
              <a:buNone/>
              <a:defRPr sz="2800" b="0" i="0" u="none" strike="noStrike" cap="none">
                <a:solidFill>
                  <a:schemeClr val="lt1"/>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79500" y="1790700"/>
            <a:ext cx="10026650" cy="3978275"/>
          </a:xfrm>
          <a:prstGeom prst="rect">
            <a:avLst/>
          </a:prstGeom>
          <a:noFill/>
          <a:ln>
            <a:noFill/>
          </a:ln>
        </p:spPr>
        <p:txBody>
          <a:bodyPr spcFirstLastPara="1" wrap="square" lIns="0" tIns="0" rIns="0" bIns="0" anchor="t" anchorCtr="0">
            <a:normAutofit/>
          </a:bodyPr>
          <a:lstStyle>
            <a:lvl1pPr marL="457200" marR="0" lvl="0" indent="-355600" algn="l" rtl="0">
              <a:lnSpc>
                <a:spcPct val="125000"/>
              </a:lnSpc>
              <a:spcBef>
                <a:spcPts val="1000"/>
              </a:spcBef>
              <a:spcAft>
                <a:spcPts val="0"/>
              </a:spcAft>
              <a:buClr>
                <a:srgbClr val="B6B5E6"/>
              </a:buClr>
              <a:buSzPts val="2000"/>
              <a:buFont typeface="Noto Sans Symbols"/>
              <a:buChar char="·"/>
              <a:defRPr sz="2000" b="0" i="0" u="none" strike="noStrike" cap="none">
                <a:solidFill>
                  <a:schemeClr val="lt1"/>
                </a:solidFill>
                <a:latin typeface="Avenir"/>
                <a:ea typeface="Avenir"/>
                <a:cs typeface="Avenir"/>
                <a:sym typeface="Avenir"/>
              </a:defRPr>
            </a:lvl1pPr>
            <a:lvl2pPr marL="914400" marR="0" lvl="1" indent="-228600" algn="l" rtl="0">
              <a:lnSpc>
                <a:spcPct val="125000"/>
              </a:lnSpc>
              <a:spcBef>
                <a:spcPts val="500"/>
              </a:spcBef>
              <a:spcAft>
                <a:spcPts val="0"/>
              </a:spcAft>
              <a:buClr>
                <a:srgbClr val="B6B5E6"/>
              </a:buClr>
              <a:buSzPts val="2000"/>
              <a:buFont typeface="Avenir"/>
              <a:buNone/>
              <a:defRPr sz="2000" b="0" i="1" u="none" strike="noStrike" cap="none">
                <a:solidFill>
                  <a:schemeClr val="lt1"/>
                </a:solidFill>
                <a:latin typeface="Avenir"/>
                <a:ea typeface="Avenir"/>
                <a:cs typeface="Avenir"/>
                <a:sym typeface="Avenir"/>
              </a:defRPr>
            </a:lvl2pPr>
            <a:lvl3pPr marL="1371600" marR="0" lvl="2" indent="-355600" algn="l" rtl="0">
              <a:lnSpc>
                <a:spcPct val="125000"/>
              </a:lnSpc>
              <a:spcBef>
                <a:spcPts val="500"/>
              </a:spcBef>
              <a:spcAft>
                <a:spcPts val="0"/>
              </a:spcAft>
              <a:buClr>
                <a:srgbClr val="B6B5E6"/>
              </a:buClr>
              <a:buSzPts val="2000"/>
              <a:buFont typeface="Noto Sans Symbols"/>
              <a:buChar char="·"/>
              <a:defRPr sz="2000" b="0" i="0" u="none" strike="noStrike" cap="none">
                <a:solidFill>
                  <a:schemeClr val="lt1"/>
                </a:solidFill>
                <a:latin typeface="Avenir"/>
                <a:ea typeface="Avenir"/>
                <a:cs typeface="Avenir"/>
                <a:sym typeface="Avenir"/>
              </a:defRPr>
            </a:lvl3pPr>
            <a:lvl4pPr marL="1828800" marR="0" lvl="3" indent="-228600" algn="l" rtl="0">
              <a:lnSpc>
                <a:spcPct val="125000"/>
              </a:lnSpc>
              <a:spcBef>
                <a:spcPts val="500"/>
              </a:spcBef>
              <a:spcAft>
                <a:spcPts val="0"/>
              </a:spcAft>
              <a:buClr>
                <a:srgbClr val="B6B5E6"/>
              </a:buClr>
              <a:buSzPts val="2000"/>
              <a:buFont typeface="Avenir"/>
              <a:buNone/>
              <a:defRPr sz="2000" b="0" i="1" u="none" strike="noStrike" cap="none">
                <a:solidFill>
                  <a:schemeClr val="lt1"/>
                </a:solidFill>
                <a:latin typeface="Avenir"/>
                <a:ea typeface="Avenir"/>
                <a:cs typeface="Avenir"/>
                <a:sym typeface="Avenir"/>
              </a:defRPr>
            </a:lvl4pPr>
            <a:lvl5pPr marL="2286000" marR="0" lvl="4" indent="-355600" algn="l" rtl="0">
              <a:lnSpc>
                <a:spcPct val="125000"/>
              </a:lnSpc>
              <a:spcBef>
                <a:spcPts val="500"/>
              </a:spcBef>
              <a:spcAft>
                <a:spcPts val="0"/>
              </a:spcAft>
              <a:buClr>
                <a:srgbClr val="B6B5E6"/>
              </a:buClr>
              <a:buSzPts val="2000"/>
              <a:buFont typeface="Noto Sans Symbols"/>
              <a:buChar char="·"/>
              <a:defRPr sz="2000" b="0" i="0" u="none" strike="noStrike" cap="none">
                <a:solidFill>
                  <a:schemeClr val="lt1"/>
                </a:solidFill>
                <a:latin typeface="Avenir"/>
                <a:ea typeface="Avenir"/>
                <a:cs typeface="Avenir"/>
                <a:sym typeface="Avenir"/>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9pPr>
          </a:lstStyle>
          <a:p>
            <a:endParaRPr/>
          </a:p>
        </p:txBody>
      </p:sp>
      <p:sp>
        <p:nvSpPr>
          <p:cNvPr id="8" name="Google Shape;8;p1"/>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marR="0" lvl="0" algn="l" rtl="0">
              <a:spcBef>
                <a:spcPts val="0"/>
              </a:spcBef>
              <a:spcAft>
                <a:spcPts val="0"/>
              </a:spcAft>
              <a:buSzPts val="1400"/>
              <a:buNone/>
              <a:defRPr sz="1000" b="0" i="0" u="none" strike="noStrike"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9" name="Google Shape;9;p1"/>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marR="0" lvl="0" algn="ctr" rtl="0">
              <a:spcBef>
                <a:spcPts val="0"/>
              </a:spcBef>
              <a:spcAft>
                <a:spcPts val="0"/>
              </a:spcAft>
              <a:buSzPts val="1400"/>
              <a:buNone/>
              <a:defRPr sz="1000" b="0" i="0" u="none" strike="noStrike"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10" name="Google Shape;10;p1"/>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rtl="0">
              <a:spcBef>
                <a:spcPts val="0"/>
              </a:spcBef>
              <a:buNone/>
              <a:defRPr sz="1000" b="0" i="0" u="none" strike="noStrike" cap="none">
                <a:solidFill>
                  <a:schemeClr val="lt1"/>
                </a:solidFill>
                <a:latin typeface="Avenir"/>
                <a:ea typeface="Avenir"/>
                <a:cs typeface="Avenir"/>
                <a:sym typeface="Avenir"/>
              </a:defRPr>
            </a:lvl1pPr>
            <a:lvl2pPr marL="0" marR="0" lvl="1" indent="0" algn="r" rtl="0">
              <a:spcBef>
                <a:spcPts val="0"/>
              </a:spcBef>
              <a:buNone/>
              <a:defRPr sz="1000" b="0" i="0" u="none" strike="noStrike" cap="none">
                <a:solidFill>
                  <a:schemeClr val="lt1"/>
                </a:solidFill>
                <a:latin typeface="Avenir"/>
                <a:ea typeface="Avenir"/>
                <a:cs typeface="Avenir"/>
                <a:sym typeface="Avenir"/>
              </a:defRPr>
            </a:lvl2pPr>
            <a:lvl3pPr marL="0" marR="0" lvl="2" indent="0" algn="r" rtl="0">
              <a:spcBef>
                <a:spcPts val="0"/>
              </a:spcBef>
              <a:buNone/>
              <a:defRPr sz="1000" b="0" i="0" u="none" strike="noStrike" cap="none">
                <a:solidFill>
                  <a:schemeClr val="lt1"/>
                </a:solidFill>
                <a:latin typeface="Avenir"/>
                <a:ea typeface="Avenir"/>
                <a:cs typeface="Avenir"/>
                <a:sym typeface="Avenir"/>
              </a:defRPr>
            </a:lvl3pPr>
            <a:lvl4pPr marL="0" marR="0" lvl="3" indent="0" algn="r" rtl="0">
              <a:spcBef>
                <a:spcPts val="0"/>
              </a:spcBef>
              <a:buNone/>
              <a:defRPr sz="1000" b="0" i="0" u="none" strike="noStrike" cap="none">
                <a:solidFill>
                  <a:schemeClr val="lt1"/>
                </a:solidFill>
                <a:latin typeface="Avenir"/>
                <a:ea typeface="Avenir"/>
                <a:cs typeface="Avenir"/>
                <a:sym typeface="Avenir"/>
              </a:defRPr>
            </a:lvl4pPr>
            <a:lvl5pPr marL="0" marR="0" lvl="4" indent="0" algn="r" rtl="0">
              <a:spcBef>
                <a:spcPts val="0"/>
              </a:spcBef>
              <a:buNone/>
              <a:defRPr sz="1000" b="0" i="0" u="none" strike="noStrike" cap="none">
                <a:solidFill>
                  <a:schemeClr val="lt1"/>
                </a:solidFill>
                <a:latin typeface="Avenir"/>
                <a:ea typeface="Avenir"/>
                <a:cs typeface="Avenir"/>
                <a:sym typeface="Avenir"/>
              </a:defRPr>
            </a:lvl5pPr>
            <a:lvl6pPr marL="0" marR="0" lvl="5" indent="0" algn="r" rtl="0">
              <a:spcBef>
                <a:spcPts val="0"/>
              </a:spcBef>
              <a:buNone/>
              <a:defRPr sz="1000" b="0" i="0" u="none" strike="noStrike" cap="none">
                <a:solidFill>
                  <a:schemeClr val="lt1"/>
                </a:solidFill>
                <a:latin typeface="Avenir"/>
                <a:ea typeface="Avenir"/>
                <a:cs typeface="Avenir"/>
                <a:sym typeface="Avenir"/>
              </a:defRPr>
            </a:lvl6pPr>
            <a:lvl7pPr marL="0" marR="0" lvl="6" indent="0" algn="r" rtl="0">
              <a:spcBef>
                <a:spcPts val="0"/>
              </a:spcBef>
              <a:buNone/>
              <a:defRPr sz="1000" b="0" i="0" u="none" strike="noStrike" cap="none">
                <a:solidFill>
                  <a:schemeClr val="lt1"/>
                </a:solidFill>
                <a:latin typeface="Avenir"/>
                <a:ea typeface="Avenir"/>
                <a:cs typeface="Avenir"/>
                <a:sym typeface="Avenir"/>
              </a:defRPr>
            </a:lvl7pPr>
            <a:lvl8pPr marL="0" marR="0" lvl="7" indent="0" algn="r" rtl="0">
              <a:spcBef>
                <a:spcPts val="0"/>
              </a:spcBef>
              <a:buNone/>
              <a:defRPr sz="1000" b="0" i="0" u="none" strike="noStrike" cap="none">
                <a:solidFill>
                  <a:schemeClr val="lt1"/>
                </a:solidFill>
                <a:latin typeface="Avenir"/>
                <a:ea typeface="Avenir"/>
                <a:cs typeface="Avenir"/>
                <a:sym typeface="Avenir"/>
              </a:defRPr>
            </a:lvl8pPr>
            <a:lvl9pPr marL="0" marR="0" lvl="8" indent="0" algn="r" rtl="0">
              <a:spcBef>
                <a:spcPts val="0"/>
              </a:spcBef>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3"/>
        <p:cNvGrpSpPr/>
        <p:nvPr/>
      </p:nvGrpSpPr>
      <p:grpSpPr>
        <a:xfrm>
          <a:off x="0" y="0"/>
          <a:ext cx="0" cy="0"/>
          <a:chOff x="0" y="0"/>
          <a:chExt cx="0" cy="0"/>
        </a:xfrm>
      </p:grpSpPr>
      <p:sp>
        <p:nvSpPr>
          <p:cNvPr id="104" name="Google Shape;104;p13"/>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05" name="Google Shape;105;p13"/>
          <p:cNvSpPr txBox="1">
            <a:spLocks noGrp="1"/>
          </p:cNvSpPr>
          <p:nvPr>
            <p:ph type="ctrTitle"/>
          </p:nvPr>
        </p:nvSpPr>
        <p:spPr>
          <a:xfrm>
            <a:off x="4825234" y="172431"/>
            <a:ext cx="6825777" cy="2286552"/>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rgbClr val="FFC000"/>
              </a:buClr>
              <a:buSzPts val="3200"/>
              <a:buFont typeface="Rockwell"/>
              <a:buNone/>
            </a:pPr>
            <a:r>
              <a:rPr lang="en-US" sz="3200" b="1">
                <a:solidFill>
                  <a:srgbClr val="FFC000"/>
                </a:solidFill>
              </a:rPr>
              <a:t>DOSRI</a:t>
            </a:r>
            <a:r>
              <a:rPr lang="en-US"/>
              <a:t>  </a:t>
            </a:r>
            <a:br>
              <a:rPr lang="en-US"/>
            </a:br>
            <a:r>
              <a:rPr lang="en-US"/>
              <a:t>AMPLIFYING SOCIALLY RESPONSIBLE INVESTING (SRI) </a:t>
            </a:r>
            <a:br>
              <a:rPr lang="en-US"/>
            </a:br>
            <a:br>
              <a:rPr lang="en-US"/>
            </a:br>
            <a:r>
              <a:rPr lang="en-US"/>
              <a:t>PRESENTATION 5</a:t>
            </a:r>
            <a:endParaRPr/>
          </a:p>
        </p:txBody>
      </p:sp>
      <p:sp>
        <p:nvSpPr>
          <p:cNvPr id="106" name="Google Shape;106;p13"/>
          <p:cNvSpPr txBox="1">
            <a:spLocks noGrp="1"/>
          </p:cNvSpPr>
          <p:nvPr>
            <p:ph type="subTitle" idx="1"/>
          </p:nvPr>
        </p:nvSpPr>
        <p:spPr>
          <a:xfrm>
            <a:off x="5293666" y="3932628"/>
            <a:ext cx="5839772" cy="2604092"/>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2000"/>
              <a:buNone/>
            </a:pPr>
            <a:r>
              <a:rPr lang="en-US" sz="2000"/>
              <a:t>Farhan Pasha Mohammed</a:t>
            </a:r>
            <a:endParaRPr/>
          </a:p>
          <a:p>
            <a:pPr marL="0" lvl="0" indent="0" algn="ctr" rtl="0">
              <a:lnSpc>
                <a:spcPct val="100000"/>
              </a:lnSpc>
              <a:spcBef>
                <a:spcPts val="1000"/>
              </a:spcBef>
              <a:spcAft>
                <a:spcPts val="0"/>
              </a:spcAft>
              <a:buSzPts val="2000"/>
              <a:buNone/>
            </a:pPr>
            <a:r>
              <a:rPr lang="en-US" sz="2000"/>
              <a:t>Samarth Yadav</a:t>
            </a:r>
            <a:endParaRPr/>
          </a:p>
          <a:p>
            <a:pPr marL="0" lvl="0" indent="0" algn="ctr" rtl="0">
              <a:lnSpc>
                <a:spcPct val="100000"/>
              </a:lnSpc>
              <a:spcBef>
                <a:spcPts val="1000"/>
              </a:spcBef>
              <a:spcAft>
                <a:spcPts val="0"/>
              </a:spcAft>
              <a:buSzPts val="2000"/>
              <a:buNone/>
            </a:pPr>
            <a:r>
              <a:rPr lang="en-US" sz="2000"/>
              <a:t>Harshal Patil</a:t>
            </a:r>
            <a:endParaRPr/>
          </a:p>
          <a:p>
            <a:pPr marL="0" lvl="0" indent="0" algn="ctr" rtl="0">
              <a:lnSpc>
                <a:spcPct val="100000"/>
              </a:lnSpc>
              <a:spcBef>
                <a:spcPts val="1000"/>
              </a:spcBef>
              <a:spcAft>
                <a:spcPts val="0"/>
              </a:spcAft>
              <a:buSzPts val="2000"/>
              <a:buNone/>
            </a:pPr>
            <a:r>
              <a:rPr lang="en-US" sz="2000"/>
              <a:t>Kush Shah </a:t>
            </a:r>
            <a:endParaRPr/>
          </a:p>
          <a:p>
            <a:pPr marL="0" lvl="0" indent="0" algn="ctr" rtl="0">
              <a:lnSpc>
                <a:spcPct val="100000"/>
              </a:lnSpc>
              <a:spcBef>
                <a:spcPts val="1000"/>
              </a:spcBef>
              <a:spcAft>
                <a:spcPts val="0"/>
              </a:spcAft>
              <a:buSzPts val="2000"/>
              <a:buNone/>
            </a:pPr>
            <a:r>
              <a:rPr lang="en-US" sz="2000"/>
              <a:t>Jephthe Louis-Jacques</a:t>
            </a:r>
            <a:endParaRPr/>
          </a:p>
          <a:p>
            <a:pPr marL="0" lvl="0" indent="0" algn="ctr" rtl="0">
              <a:lnSpc>
                <a:spcPct val="100000"/>
              </a:lnSpc>
              <a:spcBef>
                <a:spcPts val="1000"/>
              </a:spcBef>
              <a:spcAft>
                <a:spcPts val="0"/>
              </a:spcAft>
              <a:buSzPts val="2000"/>
              <a:buNone/>
            </a:pPr>
            <a:r>
              <a:rPr lang="en-US" sz="2000"/>
              <a:t>Naga Sai Kiran Nimmakayala</a:t>
            </a:r>
            <a:endParaRPr/>
          </a:p>
        </p:txBody>
      </p:sp>
      <p:sp>
        <p:nvSpPr>
          <p:cNvPr id="107" name="Google Shape;107;p13"/>
          <p:cNvSpPr/>
          <p:nvPr/>
        </p:nvSpPr>
        <p:spPr>
          <a:xfrm rot="10800000" flipH="1">
            <a:off x="443748" y="446254"/>
            <a:ext cx="3330000" cy="5760000"/>
          </a:xfrm>
          <a:custGeom>
            <a:avLst/>
            <a:gdLst/>
            <a:ahLst/>
            <a:cxnLst/>
            <a:rect l="l" t="t" r="r" b="b"/>
            <a:pathLst>
              <a:path w="6660000" h="5760000" extrusionOk="0">
                <a:moveTo>
                  <a:pt x="6660000" y="5760000"/>
                </a:moveTo>
                <a:lnTo>
                  <a:pt x="0" y="5760000"/>
                </a:lnTo>
                <a:lnTo>
                  <a:pt x="0" y="0"/>
                </a:lnTo>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08" name="Google Shape;108;p13" descr="An abstract genetic concept"/>
          <p:cNvPicPr preferRelativeResize="0"/>
          <p:nvPr/>
        </p:nvPicPr>
        <p:blipFill rotWithShape="1">
          <a:blip r:embed="rId3">
            <a:alphaModFix/>
          </a:blip>
          <a:srcRect l="21184" r="21184"/>
          <a:stretch/>
        </p:blipFill>
        <p:spPr>
          <a:xfrm>
            <a:off x="540989" y="540000"/>
            <a:ext cx="3330000" cy="5778000"/>
          </a:xfrm>
          <a:prstGeom prst="rect">
            <a:avLst/>
          </a:prstGeom>
          <a:noFill/>
          <a:ln>
            <a:noFill/>
          </a:ln>
        </p:spPr>
      </p:pic>
      <p:cxnSp>
        <p:nvCxnSpPr>
          <p:cNvPr id="109" name="Google Shape;109;p13"/>
          <p:cNvCxnSpPr/>
          <p:nvPr/>
        </p:nvCxnSpPr>
        <p:spPr>
          <a:xfrm>
            <a:off x="7773465" y="3690871"/>
            <a:ext cx="540000" cy="0"/>
          </a:xfrm>
          <a:prstGeom prst="straightConnector1">
            <a:avLst/>
          </a:prstGeom>
          <a:noFill/>
          <a:ln w="12700" cap="flat" cmpd="sng">
            <a:solidFill>
              <a:schemeClr val="lt1"/>
            </a:solidFill>
            <a:prstDash val="solid"/>
            <a:round/>
            <a:headEnd type="none" w="sm" len="sm"/>
            <a:tailEnd type="none" w="sm" len="sm"/>
          </a:ln>
        </p:spPr>
      </p:cxnSp>
      <p:sp>
        <p:nvSpPr>
          <p:cNvPr id="110" name="Google Shape;110;p13"/>
          <p:cNvSpPr/>
          <p:nvPr/>
        </p:nvSpPr>
        <p:spPr>
          <a:xfrm rot="10800000">
            <a:off x="443748" y="6206254"/>
            <a:ext cx="3330000" cy="0"/>
          </a:xfrm>
          <a:custGeom>
            <a:avLst/>
            <a:gdLst/>
            <a:ahLst/>
            <a:cxnLst/>
            <a:rect l="l" t="t" r="r" b="b"/>
            <a:pathLst>
              <a:path w="6660000" h="120000" extrusionOk="0">
                <a:moveTo>
                  <a:pt x="6660000" y="0"/>
                </a:moveTo>
                <a:lnTo>
                  <a:pt x="0" y="0"/>
                </a:lnTo>
              </a:path>
            </a:pathLst>
          </a:custGeom>
          <a:solidFill>
            <a:schemeClr val="lt2">
              <a:alpha val="8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11" name="Google Shape;111;p13"/>
          <p:cNvSpPr/>
          <p:nvPr/>
        </p:nvSpPr>
        <p:spPr>
          <a:xfrm>
            <a:off x="3773748" y="446254"/>
            <a:ext cx="0" cy="5760000"/>
          </a:xfrm>
          <a:custGeom>
            <a:avLst/>
            <a:gdLst/>
            <a:ahLst/>
            <a:cxnLst/>
            <a:rect l="l" t="t" r="r" b="b"/>
            <a:pathLst>
              <a:path w="120000" h="5760000" extrusionOk="0">
                <a:moveTo>
                  <a:pt x="0" y="5760000"/>
                </a:moveTo>
                <a:lnTo>
                  <a:pt x="0" y="0"/>
                </a:lnTo>
              </a:path>
            </a:pathLst>
          </a:custGeom>
          <a:solidFill>
            <a:schemeClr val="lt2">
              <a:alpha val="8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12" name="Google Shape;112;p13"/>
          <p:cNvSpPr txBox="1"/>
          <p:nvPr/>
        </p:nvSpPr>
        <p:spPr>
          <a:xfrm>
            <a:off x="5427104" y="2607832"/>
            <a:ext cx="5572896" cy="721649"/>
          </a:xfrm>
          <a:prstGeom prst="rect">
            <a:avLst/>
          </a:prstGeom>
          <a:noFill/>
          <a:ln>
            <a:noFill/>
          </a:ln>
        </p:spPr>
        <p:txBody>
          <a:bodyPr spcFirstLastPara="1" wrap="square" lIns="0" tIns="0" rIns="0" bIns="0" anchor="t" anchorCtr="0">
            <a:normAutofit/>
          </a:bodyPr>
          <a:lstStyle/>
          <a:p>
            <a:pPr marL="0" marR="0" lvl="0" indent="0" algn="ctr" rtl="0">
              <a:lnSpc>
                <a:spcPct val="100000"/>
              </a:lnSpc>
              <a:spcBef>
                <a:spcPts val="0"/>
              </a:spcBef>
              <a:spcAft>
                <a:spcPts val="0"/>
              </a:spcAft>
              <a:buClr>
                <a:srgbClr val="B6B5E6"/>
              </a:buClr>
              <a:buSzPts val="1800"/>
              <a:buFont typeface="Noto Sans Symbols"/>
              <a:buNone/>
            </a:pPr>
            <a:r>
              <a:rPr lang="en-US" sz="1800" b="0" i="1" u="none" strike="noStrike" cap="none">
                <a:solidFill>
                  <a:schemeClr val="lt1"/>
                </a:solidFill>
                <a:latin typeface="Avenir"/>
                <a:ea typeface="Avenir"/>
                <a:cs typeface="Avenir"/>
                <a:sym typeface="Avenir"/>
              </a:rPr>
              <a:t>Team 1: Six Underground </a:t>
            </a:r>
            <a:endParaRPr/>
          </a:p>
          <a:p>
            <a:pPr marL="0" marR="0" lvl="0" indent="0" algn="ctr" rtl="0">
              <a:lnSpc>
                <a:spcPct val="100000"/>
              </a:lnSpc>
              <a:spcBef>
                <a:spcPts val="1000"/>
              </a:spcBef>
              <a:spcAft>
                <a:spcPts val="0"/>
              </a:spcAft>
              <a:buClr>
                <a:srgbClr val="B6B5E6"/>
              </a:buClr>
              <a:buSzPts val="1800"/>
              <a:buFont typeface="Noto Sans Symbols"/>
              <a:buNone/>
            </a:pPr>
            <a:r>
              <a:rPr lang="en-US" sz="1800" b="0" i="1" u="none" strike="noStrike" cap="none">
                <a:solidFill>
                  <a:schemeClr val="lt1"/>
                </a:solidFill>
                <a:latin typeface="Avenir"/>
                <a:ea typeface="Avenir"/>
                <a:cs typeface="Avenir"/>
                <a:sym typeface="Avenir"/>
              </a:rPr>
              <a:t>Presented by: </a:t>
            </a:r>
            <a:endParaRPr/>
          </a:p>
        </p:txBody>
      </p:sp>
      <p:sp>
        <p:nvSpPr>
          <p:cNvPr id="113" name="Google Shape;113;p13"/>
          <p:cNvSpPr txBox="1"/>
          <p:nvPr/>
        </p:nvSpPr>
        <p:spPr>
          <a:xfrm>
            <a:off x="492374" y="5285631"/>
            <a:ext cx="342722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chemeClr val="dk1"/>
                </a:solidFill>
                <a:highlight>
                  <a:schemeClr val="lt1"/>
                </a:highlight>
                <a:latin typeface="Avenir"/>
                <a:ea typeface="Avenir"/>
                <a:cs typeface="Avenir"/>
                <a:sym typeface="Avenir"/>
              </a:rPr>
              <a:t>Instructor: </a:t>
            </a:r>
            <a:endParaRPr>
              <a:highlight>
                <a:schemeClr val="lt1"/>
              </a:highlight>
            </a:endParaRPr>
          </a:p>
          <a:p>
            <a:pPr marL="0" marR="0" lvl="0" indent="0" algn="l" rtl="0">
              <a:spcBef>
                <a:spcPts val="0"/>
              </a:spcBef>
              <a:spcAft>
                <a:spcPts val="0"/>
              </a:spcAft>
              <a:buNone/>
            </a:pPr>
            <a:r>
              <a:rPr lang="en-US" sz="2400" b="1">
                <a:solidFill>
                  <a:schemeClr val="dk1"/>
                </a:solidFill>
                <a:highlight>
                  <a:schemeClr val="lt1"/>
                </a:highlight>
                <a:latin typeface="Avenir"/>
                <a:ea typeface="Avenir"/>
                <a:cs typeface="Avenir"/>
                <a:sym typeface="Avenir"/>
              </a:rPr>
              <a:t>Professor Henry Wong</a:t>
            </a:r>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2"/>
          <p:cNvSpPr txBox="1">
            <a:spLocks noGrp="1"/>
          </p:cNvSpPr>
          <p:nvPr>
            <p:ph type="title"/>
          </p:nvPr>
        </p:nvSpPr>
        <p:spPr>
          <a:xfrm>
            <a:off x="1082700" y="808213"/>
            <a:ext cx="10026600" cy="655500"/>
          </a:xfrm>
          <a:prstGeom prst="rect">
            <a:avLst/>
          </a:prstGeom>
        </p:spPr>
        <p:txBody>
          <a:bodyPr spcFirstLastPara="1" wrap="square" lIns="0" tIns="0" rIns="0" bIns="0" anchor="t" anchorCtr="0">
            <a:normAutofit fontScale="90000"/>
          </a:bodyPr>
          <a:lstStyle/>
          <a:p>
            <a:pPr marL="0" lvl="0" indent="0" algn="ctr" rtl="0">
              <a:spcBef>
                <a:spcPts val="0"/>
              </a:spcBef>
              <a:spcAft>
                <a:spcPts val="0"/>
              </a:spcAft>
              <a:buClr>
                <a:srgbClr val="FFC000"/>
              </a:buClr>
              <a:buSzPct val="100000"/>
              <a:buFont typeface="Rockwell"/>
              <a:buNone/>
            </a:pPr>
            <a:r>
              <a:rPr lang="en-US" sz="4000" b="1">
                <a:solidFill>
                  <a:srgbClr val="FFC000"/>
                </a:solidFill>
              </a:rPr>
              <a:t>MVP</a:t>
            </a:r>
            <a:endParaRPr sz="4000">
              <a:solidFill>
                <a:srgbClr val="002F4A"/>
              </a:solidFill>
              <a:latin typeface="Merriweather"/>
              <a:ea typeface="Merriweather"/>
              <a:cs typeface="Merriweather"/>
              <a:sym typeface="Merriweather"/>
            </a:endParaRPr>
          </a:p>
          <a:p>
            <a:pPr marL="0" lvl="0" indent="0" algn="l" rtl="0">
              <a:spcBef>
                <a:spcPts val="0"/>
              </a:spcBef>
              <a:spcAft>
                <a:spcPts val="0"/>
              </a:spcAft>
              <a:buClr>
                <a:schemeClr val="dk1"/>
              </a:buClr>
              <a:buSzPct val="39285"/>
              <a:buFont typeface="Arial"/>
              <a:buNone/>
            </a:pPr>
            <a:endParaRPr b="1">
              <a:solidFill>
                <a:srgbClr val="424242"/>
              </a:solidFill>
              <a:latin typeface="Amatic SC"/>
              <a:ea typeface="Amatic SC"/>
              <a:cs typeface="Amatic SC"/>
              <a:sym typeface="Amatic SC"/>
            </a:endParaRPr>
          </a:p>
          <a:p>
            <a:pPr marL="0" lvl="0" indent="0" algn="l" rtl="0">
              <a:spcBef>
                <a:spcPts val="0"/>
              </a:spcBef>
              <a:spcAft>
                <a:spcPts val="0"/>
              </a:spcAft>
              <a:buNone/>
            </a:pPr>
            <a:endParaRPr/>
          </a:p>
        </p:txBody>
      </p:sp>
      <p:sp>
        <p:nvSpPr>
          <p:cNvPr id="220" name="Google Shape;220;p22"/>
          <p:cNvSpPr txBox="1">
            <a:spLocks noGrp="1"/>
          </p:cNvSpPr>
          <p:nvPr>
            <p:ph type="body" idx="1"/>
          </p:nvPr>
        </p:nvSpPr>
        <p:spPr>
          <a:xfrm>
            <a:off x="961950" y="1677925"/>
            <a:ext cx="10268100" cy="4459200"/>
          </a:xfrm>
          <a:prstGeom prst="rect">
            <a:avLst/>
          </a:prstGeom>
        </p:spPr>
        <p:txBody>
          <a:bodyPr spcFirstLastPara="1" wrap="square" lIns="0" tIns="0" rIns="0" bIns="0" anchor="t" anchorCtr="0">
            <a:noAutofit/>
          </a:bodyPr>
          <a:lstStyle/>
          <a:p>
            <a:pPr marL="457200" lvl="0" indent="-390525" algn="l" rtl="0">
              <a:lnSpc>
                <a:spcPct val="105000"/>
              </a:lnSpc>
              <a:spcBef>
                <a:spcPts val="1000"/>
              </a:spcBef>
              <a:spcAft>
                <a:spcPts val="0"/>
              </a:spcAft>
              <a:buSzPts val="2550"/>
              <a:buFont typeface="Rockwell"/>
              <a:buChar char="·"/>
            </a:pPr>
            <a:r>
              <a:rPr lang="en-US" sz="2550">
                <a:latin typeface="Rockwell"/>
                <a:ea typeface="Rockwell"/>
                <a:cs typeface="Rockwell"/>
                <a:sym typeface="Rockwell"/>
              </a:rPr>
              <a:t>Users can now log in, the feature has been made optional, and guests can still use this website without doing so.</a:t>
            </a:r>
            <a:endParaRPr sz="2550">
              <a:latin typeface="Rockwell"/>
              <a:ea typeface="Rockwell"/>
              <a:cs typeface="Rockwell"/>
              <a:sym typeface="Rockwell"/>
            </a:endParaRPr>
          </a:p>
          <a:p>
            <a:pPr marL="457200" lvl="0" indent="-390525" algn="l" rtl="0">
              <a:lnSpc>
                <a:spcPct val="105000"/>
              </a:lnSpc>
              <a:spcBef>
                <a:spcPts val="0"/>
              </a:spcBef>
              <a:spcAft>
                <a:spcPts val="0"/>
              </a:spcAft>
              <a:buSzPts val="2550"/>
              <a:buFont typeface="Rockwell"/>
              <a:buChar char="·"/>
            </a:pPr>
            <a:r>
              <a:rPr lang="en-US" sz="2550">
                <a:latin typeface="Rockwell"/>
                <a:ea typeface="Rockwell"/>
                <a:cs typeface="Rockwell"/>
                <a:sym typeface="Rockwell"/>
              </a:rPr>
              <a:t>In the fully optimized search box, the user can input the name of the company.</a:t>
            </a:r>
            <a:endParaRPr sz="2550">
              <a:latin typeface="Rockwell"/>
              <a:ea typeface="Rockwell"/>
              <a:cs typeface="Rockwell"/>
              <a:sym typeface="Rockwell"/>
            </a:endParaRPr>
          </a:p>
          <a:p>
            <a:pPr marL="457200" lvl="0" indent="-390525" algn="l" rtl="0">
              <a:lnSpc>
                <a:spcPct val="105000"/>
              </a:lnSpc>
              <a:spcBef>
                <a:spcPts val="0"/>
              </a:spcBef>
              <a:spcAft>
                <a:spcPts val="0"/>
              </a:spcAft>
              <a:buSzPts val="2550"/>
              <a:buFont typeface="Rockwell"/>
              <a:buChar char="·"/>
            </a:pPr>
            <a:r>
              <a:rPr lang="en-US" sz="2550">
                <a:latin typeface="Rockwell"/>
                <a:ea typeface="Rockwell"/>
                <a:cs typeface="Rockwell"/>
                <a:sym typeface="Rockwell"/>
              </a:rPr>
              <a:t>The "Invest in the Company" button will redirect users to third-party investment page.</a:t>
            </a:r>
            <a:endParaRPr sz="2550">
              <a:latin typeface="Rockwell"/>
              <a:ea typeface="Rockwell"/>
              <a:cs typeface="Rockwell"/>
              <a:sym typeface="Rockwell"/>
            </a:endParaRPr>
          </a:p>
          <a:p>
            <a:pPr marL="457200" lvl="0" indent="-390525" algn="l" rtl="0">
              <a:lnSpc>
                <a:spcPct val="105000"/>
              </a:lnSpc>
              <a:spcBef>
                <a:spcPts val="0"/>
              </a:spcBef>
              <a:spcAft>
                <a:spcPts val="0"/>
              </a:spcAft>
              <a:buSzPts val="2550"/>
              <a:buFont typeface="Rockwell"/>
              <a:buChar char="·"/>
            </a:pPr>
            <a:r>
              <a:rPr lang="en-US" sz="2550">
                <a:latin typeface="Rockwell"/>
                <a:ea typeface="Rockwell"/>
                <a:cs typeface="Rockwell"/>
                <a:sym typeface="Rockwell"/>
              </a:rPr>
              <a:t>The user interface of DOSRI has been improved graphically and interactively.</a:t>
            </a:r>
            <a:endParaRPr sz="2550">
              <a:latin typeface="Rockwell"/>
              <a:ea typeface="Rockwell"/>
              <a:cs typeface="Rockwell"/>
              <a:sym typeface="Rockwell"/>
            </a:endParaRPr>
          </a:p>
          <a:p>
            <a:pPr marL="457200" lvl="0" indent="-390525" algn="l" rtl="0">
              <a:lnSpc>
                <a:spcPct val="105000"/>
              </a:lnSpc>
              <a:spcBef>
                <a:spcPts val="0"/>
              </a:spcBef>
              <a:spcAft>
                <a:spcPts val="0"/>
              </a:spcAft>
              <a:buSzPts val="2550"/>
              <a:buFont typeface="Rockwell"/>
              <a:buChar char="·"/>
            </a:pPr>
            <a:r>
              <a:rPr lang="en-US" sz="2550">
                <a:latin typeface="Rockwell"/>
                <a:ea typeface="Rockwell"/>
                <a:cs typeface="Rockwell"/>
                <a:sym typeface="Rockwell"/>
              </a:rPr>
              <a:t>Graphs displayed can also be downloaded into PNG format and other features include zoom-in and zoom-out</a:t>
            </a:r>
            <a:endParaRPr sz="2550">
              <a:latin typeface="Rockwell"/>
              <a:ea typeface="Rockwell"/>
              <a:cs typeface="Rockwell"/>
              <a:sym typeface="Rockwell"/>
            </a:endParaRPr>
          </a:p>
          <a:p>
            <a:pPr marL="457200" lvl="0" indent="-390525" algn="l" rtl="0">
              <a:lnSpc>
                <a:spcPct val="105000"/>
              </a:lnSpc>
              <a:spcBef>
                <a:spcPts val="0"/>
              </a:spcBef>
              <a:spcAft>
                <a:spcPts val="0"/>
              </a:spcAft>
              <a:buSzPts val="2550"/>
              <a:buFont typeface="Rockwell"/>
              <a:buChar char="·"/>
            </a:pPr>
            <a:r>
              <a:rPr lang="en-US" sz="2550">
                <a:latin typeface="Rockwell"/>
                <a:ea typeface="Rockwell"/>
                <a:cs typeface="Rockwell"/>
                <a:sym typeface="Rockwell"/>
              </a:rPr>
              <a:t>The stock price displayed on Dosri website and other websites is exactly correct.</a:t>
            </a:r>
            <a:endParaRPr sz="2550">
              <a:latin typeface="Rockwell"/>
              <a:ea typeface="Rockwell"/>
              <a:cs typeface="Rockwell"/>
              <a:sym typeface="Rockwe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4"/>
        <p:cNvGrpSpPr/>
        <p:nvPr/>
      </p:nvGrpSpPr>
      <p:grpSpPr>
        <a:xfrm>
          <a:off x="0" y="0"/>
          <a:ext cx="0" cy="0"/>
          <a:chOff x="0" y="0"/>
          <a:chExt cx="0" cy="0"/>
        </a:xfrm>
      </p:grpSpPr>
      <p:sp>
        <p:nvSpPr>
          <p:cNvPr id="225" name="Google Shape;225;p23"/>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rgbClr val="FFC000"/>
              </a:solidFill>
              <a:latin typeface="Rockwell"/>
              <a:ea typeface="Rockwell"/>
              <a:cs typeface="Rockwell"/>
              <a:sym typeface="Rockwell"/>
            </a:endParaRPr>
          </a:p>
        </p:txBody>
      </p:sp>
      <p:sp>
        <p:nvSpPr>
          <p:cNvPr id="226" name="Google Shape;226;p23"/>
          <p:cNvSpPr txBox="1"/>
          <p:nvPr/>
        </p:nvSpPr>
        <p:spPr>
          <a:xfrm>
            <a:off x="356400" y="179250"/>
            <a:ext cx="11479200" cy="6036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FC000"/>
              </a:buClr>
              <a:buSzPts val="2800"/>
              <a:buFont typeface="Rockwell"/>
              <a:buNone/>
            </a:pPr>
            <a:r>
              <a:rPr lang="en-US" sz="3600" b="1">
                <a:solidFill>
                  <a:srgbClr val="FFC000"/>
                </a:solidFill>
                <a:latin typeface="Rockwell"/>
                <a:ea typeface="Rockwell"/>
                <a:cs typeface="Rockwell"/>
                <a:sym typeface="Rockwell"/>
              </a:rPr>
              <a:t>NEW TECHNOLOGIES:</a:t>
            </a:r>
            <a:endParaRPr sz="3600" b="1">
              <a:solidFill>
                <a:srgbClr val="FFC000"/>
              </a:solidFill>
              <a:latin typeface="Rockwell"/>
              <a:ea typeface="Rockwell"/>
              <a:cs typeface="Rockwell"/>
              <a:sym typeface="Rockwell"/>
            </a:endParaRPr>
          </a:p>
        </p:txBody>
      </p:sp>
      <p:sp>
        <p:nvSpPr>
          <p:cNvPr id="227" name="Google Shape;227;p23"/>
          <p:cNvSpPr txBox="1"/>
          <p:nvPr/>
        </p:nvSpPr>
        <p:spPr>
          <a:xfrm>
            <a:off x="120115" y="3903625"/>
            <a:ext cx="4141800" cy="2698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B6B5E6"/>
              </a:buClr>
              <a:buSzPts val="2000"/>
              <a:buFont typeface="Noto Sans Symbols"/>
              <a:buNone/>
            </a:pPr>
            <a:r>
              <a:rPr lang="en-US" sz="2000" b="1" i="0">
                <a:solidFill>
                  <a:schemeClr val="lt1"/>
                </a:solidFill>
                <a:latin typeface="Avenir"/>
                <a:ea typeface="Avenir"/>
                <a:cs typeface="Avenir"/>
                <a:sym typeface="Avenir"/>
              </a:rPr>
              <a:t>HTML/CSS – Sprint 5</a:t>
            </a:r>
            <a:endParaRPr/>
          </a:p>
          <a:p>
            <a:pPr marL="285750" marR="0" lvl="0" indent="-285750" algn="l" rtl="0">
              <a:lnSpc>
                <a:spcPct val="115000"/>
              </a:lnSpc>
              <a:spcBef>
                <a:spcPts val="1200"/>
              </a:spcBef>
              <a:spcAft>
                <a:spcPts val="0"/>
              </a:spcAft>
              <a:buClr>
                <a:srgbClr val="B6B5E6"/>
              </a:buClr>
              <a:buSzPts val="1600"/>
              <a:buFont typeface="Arial"/>
              <a:buChar char="•"/>
            </a:pPr>
            <a:r>
              <a:rPr lang="en-US" sz="1600">
                <a:solidFill>
                  <a:schemeClr val="lt1"/>
                </a:solidFill>
                <a:latin typeface="Avenir"/>
                <a:ea typeface="Avenir"/>
                <a:cs typeface="Avenir"/>
                <a:sym typeface="Avenir"/>
              </a:rPr>
              <a:t>CSS stands for Cascading Style Sheets. CSS describes how HTML elements are to be displayed on screen, paper, or in other media. CSS saves a lot of work. It can control the layout of multiple web pages all at once. External stylesheets are stored in CSS files</a:t>
            </a:r>
            <a:r>
              <a:rPr lang="en-US" sz="1600" i="0">
                <a:solidFill>
                  <a:schemeClr val="lt1"/>
                </a:solidFill>
                <a:latin typeface="Avenir"/>
                <a:ea typeface="Avenir"/>
                <a:cs typeface="Avenir"/>
                <a:sym typeface="Avenir"/>
              </a:rPr>
              <a:t>.</a:t>
            </a:r>
            <a:endParaRPr/>
          </a:p>
        </p:txBody>
      </p:sp>
      <p:sp>
        <p:nvSpPr>
          <p:cNvPr id="228" name="Google Shape;228;p23"/>
          <p:cNvSpPr txBox="1"/>
          <p:nvPr/>
        </p:nvSpPr>
        <p:spPr>
          <a:xfrm>
            <a:off x="4434486" y="3848875"/>
            <a:ext cx="3510600" cy="24681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B6B5E6"/>
              </a:buClr>
              <a:buSzPts val="2000"/>
              <a:buFont typeface="Noto Sans Symbols"/>
              <a:buNone/>
            </a:pPr>
            <a:r>
              <a:rPr lang="en-US" sz="2000" b="1" i="0">
                <a:solidFill>
                  <a:schemeClr val="lt1"/>
                </a:solidFill>
                <a:latin typeface="Avenir"/>
                <a:ea typeface="Avenir"/>
                <a:cs typeface="Avenir"/>
                <a:sym typeface="Avenir"/>
              </a:rPr>
              <a:t>AWS - TBD</a:t>
            </a:r>
            <a:endParaRPr/>
          </a:p>
          <a:p>
            <a:pPr marL="285750" marR="0" lvl="0" indent="-285750" algn="l" rtl="0">
              <a:lnSpc>
                <a:spcPct val="115000"/>
              </a:lnSpc>
              <a:spcBef>
                <a:spcPts val="1200"/>
              </a:spcBef>
              <a:spcAft>
                <a:spcPts val="0"/>
              </a:spcAft>
              <a:buClr>
                <a:srgbClr val="B6B5E6"/>
              </a:buClr>
              <a:buSzPts val="1600"/>
              <a:buFont typeface="Arial"/>
              <a:buChar char="•"/>
            </a:pPr>
            <a:r>
              <a:rPr lang="en-US" sz="1600">
                <a:solidFill>
                  <a:schemeClr val="lt1"/>
                </a:solidFill>
                <a:latin typeface="Avenir"/>
                <a:ea typeface="Avenir"/>
                <a:cs typeface="Avenir"/>
                <a:sym typeface="Avenir"/>
              </a:rPr>
              <a:t>Amazon Web Services, Inc. is a subsidiary of Amazon that provides on-demand cloud computing platforms and APIs to individuals, companies, and governments, on a metered pay-as-you-go basis.</a:t>
            </a:r>
            <a:endParaRPr/>
          </a:p>
        </p:txBody>
      </p:sp>
      <p:grpSp>
        <p:nvGrpSpPr>
          <p:cNvPr id="229" name="Google Shape;229;p23"/>
          <p:cNvGrpSpPr/>
          <p:nvPr/>
        </p:nvGrpSpPr>
        <p:grpSpPr>
          <a:xfrm>
            <a:off x="787873" y="1439094"/>
            <a:ext cx="7202117" cy="2301721"/>
            <a:chOff x="287895" y="298772"/>
            <a:chExt cx="11926010" cy="4151734"/>
          </a:xfrm>
        </p:grpSpPr>
        <p:pic>
          <p:nvPicPr>
            <p:cNvPr id="230" name="Google Shape;230;p23" descr="Icon&#10;&#10;Description automatically generated"/>
            <p:cNvPicPr preferRelativeResize="0"/>
            <p:nvPr/>
          </p:nvPicPr>
          <p:blipFill rotWithShape="1">
            <a:blip r:embed="rId3">
              <a:alphaModFix/>
            </a:blip>
            <a:srcRect/>
            <a:stretch/>
          </p:blipFill>
          <p:spPr>
            <a:xfrm>
              <a:off x="287895" y="1318769"/>
              <a:ext cx="3813588" cy="2542391"/>
            </a:xfrm>
            <a:prstGeom prst="rect">
              <a:avLst/>
            </a:prstGeom>
            <a:noFill/>
            <a:ln>
              <a:noFill/>
            </a:ln>
          </p:spPr>
        </p:pic>
        <p:pic>
          <p:nvPicPr>
            <p:cNvPr id="231" name="Google Shape;231;p23" descr="A picture containing logo&#10;&#10;Description automatically generated"/>
            <p:cNvPicPr preferRelativeResize="0"/>
            <p:nvPr/>
          </p:nvPicPr>
          <p:blipFill rotWithShape="1">
            <a:blip r:embed="rId4">
              <a:alphaModFix/>
            </a:blip>
            <a:srcRect/>
            <a:stretch/>
          </p:blipFill>
          <p:spPr>
            <a:xfrm>
              <a:off x="4830056" y="298772"/>
              <a:ext cx="7383849" cy="4151734"/>
            </a:xfrm>
            <a:prstGeom prst="rect">
              <a:avLst/>
            </a:prstGeom>
            <a:noFill/>
            <a:ln>
              <a:noFill/>
            </a:ln>
          </p:spPr>
        </p:pic>
      </p:grpSp>
      <p:pic>
        <p:nvPicPr>
          <p:cNvPr id="232" name="Google Shape;232;p23"/>
          <p:cNvPicPr preferRelativeResize="0"/>
          <p:nvPr/>
        </p:nvPicPr>
        <p:blipFill>
          <a:blip r:embed="rId5">
            <a:alphaModFix/>
          </a:blip>
          <a:stretch>
            <a:fillRect/>
          </a:stretch>
        </p:blipFill>
        <p:spPr>
          <a:xfrm>
            <a:off x="8225552" y="1346550"/>
            <a:ext cx="3320796" cy="2301724"/>
          </a:xfrm>
          <a:prstGeom prst="rect">
            <a:avLst/>
          </a:prstGeom>
          <a:noFill/>
          <a:ln>
            <a:noFill/>
          </a:ln>
        </p:spPr>
      </p:pic>
      <p:sp>
        <p:nvSpPr>
          <p:cNvPr id="233" name="Google Shape;233;p23"/>
          <p:cNvSpPr txBox="1"/>
          <p:nvPr/>
        </p:nvSpPr>
        <p:spPr>
          <a:xfrm>
            <a:off x="8442848" y="3801700"/>
            <a:ext cx="3510600" cy="24681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B6B5E6"/>
              </a:buClr>
              <a:buSzPts val="2000"/>
              <a:buFont typeface="Noto Sans Symbols"/>
              <a:buNone/>
            </a:pPr>
            <a:r>
              <a:rPr lang="en-US" sz="1600" b="1" i="0">
                <a:solidFill>
                  <a:schemeClr val="lt1"/>
                </a:solidFill>
                <a:latin typeface="Avenir"/>
                <a:ea typeface="Avenir"/>
                <a:cs typeface="Avenir"/>
                <a:sym typeface="Avenir"/>
              </a:rPr>
              <a:t>AWS - </a:t>
            </a:r>
            <a:r>
              <a:rPr lang="en-US" sz="1600" b="1">
                <a:solidFill>
                  <a:schemeClr val="lt1"/>
                </a:solidFill>
                <a:latin typeface="Avenir"/>
                <a:ea typeface="Avenir"/>
                <a:cs typeface="Avenir"/>
                <a:sym typeface="Avenir"/>
              </a:rPr>
              <a:t>Sprint 6</a:t>
            </a:r>
            <a:endParaRPr sz="1600"/>
          </a:p>
          <a:p>
            <a:pPr marL="285750" marR="0" lvl="0" indent="-285750" algn="l" rtl="0">
              <a:lnSpc>
                <a:spcPct val="115000"/>
              </a:lnSpc>
              <a:spcBef>
                <a:spcPts val="1200"/>
              </a:spcBef>
              <a:spcAft>
                <a:spcPts val="0"/>
              </a:spcAft>
              <a:buClr>
                <a:schemeClr val="lt1"/>
              </a:buClr>
              <a:buSzPts val="1600"/>
              <a:buFont typeface="Arial"/>
              <a:buChar char="•"/>
            </a:pPr>
            <a:r>
              <a:rPr lang="en-US" sz="1600">
                <a:solidFill>
                  <a:schemeClr val="lt1"/>
                </a:solidFill>
                <a:latin typeface="Roboto"/>
                <a:ea typeface="Roboto"/>
                <a:cs typeface="Roboto"/>
                <a:sym typeface="Roboto"/>
              </a:rPr>
              <a:t>MySQL is an open-source relational database management system. The  "SQL" is the abbreviation for Structured Query Language.</a:t>
            </a:r>
            <a:endParaRPr sz="1600">
              <a:solidFill>
                <a:schemeClr val="lt1"/>
              </a:solidFill>
              <a:latin typeface="Roboto"/>
              <a:ea typeface="Roboto"/>
              <a:cs typeface="Roboto"/>
              <a:sym typeface="Roboto"/>
            </a:endParaRPr>
          </a:p>
          <a:p>
            <a:pPr marL="0" marR="0" lvl="0" indent="0" algn="l" rtl="0">
              <a:lnSpc>
                <a:spcPct val="115000"/>
              </a:lnSpc>
              <a:spcBef>
                <a:spcPts val="1200"/>
              </a:spcBef>
              <a:spcAft>
                <a:spcPts val="0"/>
              </a:spcAft>
              <a:buNone/>
            </a:pPr>
            <a:r>
              <a:rPr lang="en-US" sz="1600">
                <a:solidFill>
                  <a:schemeClr val="lt1"/>
                </a:solidFill>
                <a:latin typeface="Roboto"/>
                <a:ea typeface="Roboto"/>
                <a:cs typeface="Roboto"/>
                <a:sym typeface="Roboto"/>
              </a:rPr>
              <a:t>We needed this for our database to capture login and password logs</a:t>
            </a:r>
            <a:endParaRPr sz="16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4"/>
          <p:cNvSpPr txBox="1">
            <a:spLocks noGrp="1"/>
          </p:cNvSpPr>
          <p:nvPr>
            <p:ph type="ctrTitle"/>
          </p:nvPr>
        </p:nvSpPr>
        <p:spPr>
          <a:xfrm>
            <a:off x="2197050" y="396625"/>
            <a:ext cx="7797900" cy="1128900"/>
          </a:xfrm>
          <a:prstGeom prst="rect">
            <a:avLst/>
          </a:prstGeom>
        </p:spPr>
        <p:txBody>
          <a:bodyPr spcFirstLastPara="1" wrap="square" lIns="0" tIns="0" rIns="0" bIns="0" anchor="ctr" anchorCtr="0">
            <a:normAutofit fontScale="90000"/>
          </a:bodyPr>
          <a:lstStyle/>
          <a:p>
            <a:pPr marL="0" marR="0" lvl="0" indent="0" algn="ctr" rtl="0">
              <a:lnSpc>
                <a:spcPct val="100000"/>
              </a:lnSpc>
              <a:spcBef>
                <a:spcPts val="0"/>
              </a:spcBef>
              <a:spcAft>
                <a:spcPts val="0"/>
              </a:spcAft>
              <a:buClr>
                <a:schemeClr val="dk1"/>
              </a:buClr>
              <a:buSzPct val="27500"/>
              <a:buFont typeface="Arial"/>
              <a:buNone/>
            </a:pPr>
            <a:r>
              <a:rPr lang="en-US" sz="4000" b="1">
                <a:solidFill>
                  <a:srgbClr val="FFC000"/>
                </a:solidFill>
              </a:rPr>
              <a:t>ARCHITECTURE</a:t>
            </a:r>
            <a:endParaRPr sz="4000" b="1">
              <a:solidFill>
                <a:srgbClr val="FFC000"/>
              </a:solidFill>
              <a:latin typeface="Merriweather"/>
              <a:ea typeface="Merriweather"/>
              <a:cs typeface="Merriweather"/>
              <a:sym typeface="Merriweather"/>
            </a:endParaRPr>
          </a:p>
          <a:p>
            <a:pPr marL="0" marR="0" lvl="0" indent="0" algn="l" rtl="0">
              <a:lnSpc>
                <a:spcPct val="100000"/>
              </a:lnSpc>
              <a:spcBef>
                <a:spcPts val="0"/>
              </a:spcBef>
              <a:spcAft>
                <a:spcPts val="0"/>
              </a:spcAft>
              <a:buClr>
                <a:schemeClr val="dk1"/>
              </a:buClr>
              <a:buSzPct val="27500"/>
              <a:buFont typeface="Arial"/>
              <a:buNone/>
            </a:pPr>
            <a:endParaRPr sz="4000" b="1">
              <a:solidFill>
                <a:srgbClr val="FFC000"/>
              </a:solidFill>
              <a:latin typeface="Merriweather"/>
              <a:ea typeface="Merriweather"/>
              <a:cs typeface="Merriweather"/>
              <a:sym typeface="Merriweather"/>
            </a:endParaRPr>
          </a:p>
          <a:p>
            <a:pPr marL="0" marR="0" lvl="0" indent="0" algn="ctr" rtl="0">
              <a:lnSpc>
                <a:spcPct val="100000"/>
              </a:lnSpc>
              <a:spcBef>
                <a:spcPts val="0"/>
              </a:spcBef>
              <a:spcAft>
                <a:spcPts val="0"/>
              </a:spcAft>
              <a:buNone/>
            </a:pPr>
            <a:endParaRPr sz="4000" b="1">
              <a:solidFill>
                <a:srgbClr val="FFC000"/>
              </a:solidFill>
              <a:latin typeface="Merriweather"/>
              <a:ea typeface="Merriweather"/>
              <a:cs typeface="Merriweather"/>
              <a:sym typeface="Merriweather"/>
            </a:endParaRPr>
          </a:p>
        </p:txBody>
      </p:sp>
      <p:sp>
        <p:nvSpPr>
          <p:cNvPr id="239" name="Google Shape;239;p24"/>
          <p:cNvSpPr txBox="1">
            <a:spLocks noGrp="1"/>
          </p:cNvSpPr>
          <p:nvPr>
            <p:ph type="subTitle" idx="1"/>
          </p:nvPr>
        </p:nvSpPr>
        <p:spPr>
          <a:xfrm>
            <a:off x="3308350" y="4113213"/>
            <a:ext cx="5575200" cy="1655700"/>
          </a:xfrm>
          <a:prstGeom prst="rect">
            <a:avLst/>
          </a:prstGeom>
        </p:spPr>
        <p:txBody>
          <a:bodyPr spcFirstLastPara="1" wrap="square" lIns="0" tIns="0" rIns="0" bIns="0" anchor="t" anchorCtr="0">
            <a:normAutofit/>
          </a:bodyPr>
          <a:lstStyle/>
          <a:p>
            <a:pPr marL="0" lvl="0" indent="0" algn="ctr" rtl="0">
              <a:spcBef>
                <a:spcPts val="1000"/>
              </a:spcBef>
              <a:spcAft>
                <a:spcPts val="0"/>
              </a:spcAft>
              <a:buNone/>
            </a:pPr>
            <a:endParaRPr/>
          </a:p>
        </p:txBody>
      </p:sp>
      <p:pic>
        <p:nvPicPr>
          <p:cNvPr id="240" name="Google Shape;240;p24"/>
          <p:cNvPicPr preferRelativeResize="0"/>
          <p:nvPr/>
        </p:nvPicPr>
        <p:blipFill rotWithShape="1">
          <a:blip r:embed="rId3">
            <a:alphaModFix/>
          </a:blip>
          <a:srcRect/>
          <a:stretch/>
        </p:blipFill>
        <p:spPr>
          <a:xfrm>
            <a:off x="1018225" y="856400"/>
            <a:ext cx="10284376" cy="5461249"/>
          </a:xfrm>
          <a:prstGeom prst="rect">
            <a:avLst/>
          </a:prstGeom>
          <a:noFill/>
          <a:ln>
            <a:noFill/>
          </a:ln>
        </p:spPr>
      </p:pic>
      <p:pic>
        <p:nvPicPr>
          <p:cNvPr id="241" name="Google Shape;241;p24"/>
          <p:cNvPicPr preferRelativeResize="0"/>
          <p:nvPr/>
        </p:nvPicPr>
        <p:blipFill>
          <a:blip r:embed="rId4">
            <a:alphaModFix/>
          </a:blip>
          <a:stretch>
            <a:fillRect/>
          </a:stretch>
        </p:blipFill>
        <p:spPr>
          <a:xfrm>
            <a:off x="9668851" y="3867624"/>
            <a:ext cx="1180600" cy="818301"/>
          </a:xfrm>
          <a:prstGeom prst="rect">
            <a:avLst/>
          </a:prstGeom>
          <a:noFill/>
          <a:ln>
            <a:noFill/>
          </a:ln>
        </p:spPr>
      </p:pic>
      <p:pic>
        <p:nvPicPr>
          <p:cNvPr id="242" name="Google Shape;242;p24"/>
          <p:cNvPicPr preferRelativeResize="0"/>
          <p:nvPr/>
        </p:nvPicPr>
        <p:blipFill>
          <a:blip r:embed="rId5">
            <a:alphaModFix/>
          </a:blip>
          <a:stretch>
            <a:fillRect/>
          </a:stretch>
        </p:blipFill>
        <p:spPr>
          <a:xfrm>
            <a:off x="2866352" y="5172000"/>
            <a:ext cx="920125" cy="940325"/>
          </a:xfrm>
          <a:prstGeom prst="rect">
            <a:avLst/>
          </a:prstGeom>
          <a:noFill/>
          <a:ln>
            <a:noFill/>
          </a:ln>
        </p:spPr>
      </p:pic>
      <p:cxnSp>
        <p:nvCxnSpPr>
          <p:cNvPr id="243" name="Google Shape;243;p24"/>
          <p:cNvCxnSpPr/>
          <p:nvPr/>
        </p:nvCxnSpPr>
        <p:spPr>
          <a:xfrm flipH="1">
            <a:off x="3326414" y="5471225"/>
            <a:ext cx="1599900" cy="641100"/>
          </a:xfrm>
          <a:prstGeom prst="bentConnector3">
            <a:avLst>
              <a:gd name="adj1" fmla="val 50000"/>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079500" y="1011238"/>
            <a:ext cx="10026600" cy="655500"/>
          </a:xfrm>
          <a:prstGeom prst="rect">
            <a:avLst/>
          </a:prstGeom>
        </p:spPr>
        <p:txBody>
          <a:bodyPr spcFirstLastPara="1" wrap="square" lIns="0" tIns="0" rIns="0" bIns="0" anchor="t" anchorCtr="0">
            <a:normAutofit fontScale="90000"/>
          </a:bodyPr>
          <a:lstStyle/>
          <a:p>
            <a:pPr marL="0" lvl="0" indent="0" algn="ctr" rtl="0">
              <a:spcBef>
                <a:spcPts val="0"/>
              </a:spcBef>
              <a:spcAft>
                <a:spcPts val="0"/>
              </a:spcAft>
              <a:buClr>
                <a:schemeClr val="dk1"/>
              </a:buClr>
              <a:buSzPct val="27500"/>
              <a:buFont typeface="Arial"/>
              <a:buNone/>
            </a:pPr>
            <a:r>
              <a:rPr lang="en-US" sz="4000" b="1">
                <a:solidFill>
                  <a:srgbClr val="FFC000"/>
                </a:solidFill>
              </a:rPr>
              <a:t>SPRINT 5 RECAP</a:t>
            </a:r>
            <a:endParaRPr sz="4000" b="1">
              <a:solidFill>
                <a:srgbClr val="FFC000"/>
              </a:solidFill>
            </a:endParaRPr>
          </a:p>
          <a:p>
            <a:pPr marL="0" lvl="0" indent="0" algn="l" rtl="0">
              <a:spcBef>
                <a:spcPts val="0"/>
              </a:spcBef>
              <a:spcAft>
                <a:spcPts val="0"/>
              </a:spcAft>
              <a:buNone/>
            </a:pPr>
            <a:endParaRPr/>
          </a:p>
        </p:txBody>
      </p:sp>
      <p:sp>
        <p:nvSpPr>
          <p:cNvPr id="249" name="Google Shape;249;p25"/>
          <p:cNvSpPr txBox="1"/>
          <p:nvPr/>
        </p:nvSpPr>
        <p:spPr>
          <a:xfrm>
            <a:off x="1118250" y="1771400"/>
            <a:ext cx="9987900" cy="25860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chemeClr val="lt1"/>
              </a:buClr>
              <a:buSzPts val="2600"/>
              <a:buFont typeface="Rockwell"/>
              <a:buChar char="●"/>
            </a:pPr>
            <a:r>
              <a:rPr lang="en-US" sz="2600">
                <a:solidFill>
                  <a:schemeClr val="lt1"/>
                </a:solidFill>
                <a:latin typeface="Rockwell"/>
                <a:ea typeface="Rockwell"/>
                <a:cs typeface="Rockwell"/>
                <a:sym typeface="Rockwell"/>
              </a:rPr>
              <a:t>In Sprint 5, we updated personas based on feedback from professors. </a:t>
            </a:r>
            <a:endParaRPr sz="2600">
              <a:solidFill>
                <a:schemeClr val="lt1"/>
              </a:solidFill>
              <a:latin typeface="Rockwell"/>
              <a:ea typeface="Rockwell"/>
              <a:cs typeface="Rockwell"/>
              <a:sym typeface="Rockwell"/>
            </a:endParaRPr>
          </a:p>
          <a:p>
            <a:pPr marL="457200" lvl="0" indent="-393700" algn="l" rtl="0">
              <a:spcBef>
                <a:spcPts val="0"/>
              </a:spcBef>
              <a:spcAft>
                <a:spcPts val="0"/>
              </a:spcAft>
              <a:buClr>
                <a:schemeClr val="lt1"/>
              </a:buClr>
              <a:buSzPts val="2600"/>
              <a:buFont typeface="Rockwell"/>
              <a:buChar char="●"/>
            </a:pPr>
            <a:r>
              <a:rPr lang="en-US" sz="2600">
                <a:solidFill>
                  <a:schemeClr val="lt1"/>
                </a:solidFill>
                <a:latin typeface="Rockwell"/>
                <a:ea typeface="Rockwell"/>
                <a:cs typeface="Rockwell"/>
                <a:sym typeface="Rockwell"/>
              </a:rPr>
              <a:t>We reviewed and updated the front end of our website's spring'22 UI as needed.</a:t>
            </a:r>
            <a:endParaRPr sz="2600">
              <a:solidFill>
                <a:schemeClr val="lt1"/>
              </a:solidFill>
              <a:latin typeface="Rockwell"/>
              <a:ea typeface="Rockwell"/>
              <a:cs typeface="Rockwell"/>
              <a:sym typeface="Rockwell"/>
            </a:endParaRPr>
          </a:p>
          <a:p>
            <a:pPr marL="457200" lvl="0" indent="-393700" algn="l" rtl="0">
              <a:spcBef>
                <a:spcPts val="0"/>
              </a:spcBef>
              <a:spcAft>
                <a:spcPts val="0"/>
              </a:spcAft>
              <a:buClr>
                <a:schemeClr val="lt1"/>
              </a:buClr>
              <a:buSzPts val="2600"/>
              <a:buFont typeface="Rockwell"/>
              <a:buChar char="●"/>
            </a:pPr>
            <a:r>
              <a:rPr lang="en-US" sz="2600">
                <a:solidFill>
                  <a:schemeClr val="lt1"/>
                </a:solidFill>
                <a:latin typeface="Rockwell"/>
                <a:ea typeface="Rockwell"/>
                <a:cs typeface="Rockwell"/>
                <a:sym typeface="Rockwell"/>
              </a:rPr>
              <a:t>project plan updated for fall of 22</a:t>
            </a:r>
            <a:endParaRPr sz="2600">
              <a:solidFill>
                <a:schemeClr val="lt1"/>
              </a:solidFill>
              <a:latin typeface="Rockwell"/>
              <a:ea typeface="Rockwell"/>
              <a:cs typeface="Rockwell"/>
              <a:sym typeface="Rockwell"/>
            </a:endParaRPr>
          </a:p>
          <a:p>
            <a:pPr marL="457200" lvl="0" indent="-393700" algn="l" rtl="0">
              <a:spcBef>
                <a:spcPts val="0"/>
              </a:spcBef>
              <a:spcAft>
                <a:spcPts val="0"/>
              </a:spcAft>
              <a:buClr>
                <a:schemeClr val="lt1"/>
              </a:buClr>
              <a:buSzPts val="2600"/>
              <a:buFont typeface="Rockwell"/>
              <a:buChar char="●"/>
            </a:pPr>
            <a:r>
              <a:rPr lang="en-US" sz="2600">
                <a:solidFill>
                  <a:schemeClr val="lt1"/>
                </a:solidFill>
                <a:latin typeface="Rockwell"/>
                <a:ea typeface="Rockwell"/>
                <a:cs typeface="Rockwell"/>
                <a:sym typeface="Rockwell"/>
              </a:rPr>
              <a:t>Our team velocity for Sprint 5 was 69.8%</a:t>
            </a:r>
            <a:endParaRPr sz="2600">
              <a:solidFill>
                <a:schemeClr val="lt1"/>
              </a:solidFill>
              <a:latin typeface="Rockwell"/>
              <a:ea typeface="Rockwell"/>
              <a:cs typeface="Rockwell"/>
              <a:sym typeface="Rockwe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6"/>
          <p:cNvSpPr txBox="1">
            <a:spLocks noGrp="1"/>
          </p:cNvSpPr>
          <p:nvPr>
            <p:ph type="title"/>
          </p:nvPr>
        </p:nvSpPr>
        <p:spPr>
          <a:xfrm>
            <a:off x="3523825" y="179969"/>
            <a:ext cx="3905400" cy="651300"/>
          </a:xfrm>
          <a:prstGeom prst="rect">
            <a:avLst/>
          </a:prstGeom>
        </p:spPr>
        <p:txBody>
          <a:bodyPr spcFirstLastPara="1" wrap="square" lIns="0" tIns="0" rIns="0" bIns="0" anchor="t" anchorCtr="0">
            <a:normAutofit fontScale="90000"/>
          </a:bodyPr>
          <a:lstStyle/>
          <a:p>
            <a:pPr marL="0" lvl="0" indent="0" algn="ctr" rtl="0">
              <a:spcBef>
                <a:spcPts val="0"/>
              </a:spcBef>
              <a:spcAft>
                <a:spcPts val="0"/>
              </a:spcAft>
              <a:buClr>
                <a:schemeClr val="dk1"/>
              </a:buClr>
              <a:buSzPct val="27500"/>
              <a:buFont typeface="Arial"/>
              <a:buNone/>
            </a:pPr>
            <a:r>
              <a:rPr lang="en-US" sz="4000" b="1">
                <a:solidFill>
                  <a:srgbClr val="FFC000"/>
                </a:solidFill>
              </a:rPr>
              <a:t>SPRINT 5 RECAP</a:t>
            </a:r>
            <a:endParaRPr sz="4000" b="1">
              <a:solidFill>
                <a:srgbClr val="FFC000"/>
              </a:solidFill>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55" name="Google Shape;255;p26"/>
          <p:cNvPicPr preferRelativeResize="0"/>
          <p:nvPr/>
        </p:nvPicPr>
        <p:blipFill>
          <a:blip r:embed="rId3">
            <a:alphaModFix/>
          </a:blip>
          <a:stretch>
            <a:fillRect/>
          </a:stretch>
        </p:blipFill>
        <p:spPr>
          <a:xfrm>
            <a:off x="757013" y="1392850"/>
            <a:ext cx="10677975" cy="3679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7"/>
          <p:cNvSpPr txBox="1">
            <a:spLocks noGrp="1"/>
          </p:cNvSpPr>
          <p:nvPr>
            <p:ph type="title"/>
          </p:nvPr>
        </p:nvSpPr>
        <p:spPr>
          <a:xfrm>
            <a:off x="274354" y="114438"/>
            <a:ext cx="11643300" cy="655500"/>
          </a:xfrm>
          <a:prstGeom prst="rect">
            <a:avLst/>
          </a:prstGeom>
          <a:no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US" sz="4000" b="1">
                <a:solidFill>
                  <a:srgbClr val="FFC000"/>
                </a:solidFill>
              </a:rPr>
              <a:t>SPRINT 5 VS SPRINT 6 </a:t>
            </a:r>
            <a:endParaRPr sz="4000" b="1">
              <a:solidFill>
                <a:srgbClr val="FFC000"/>
              </a:solidFill>
            </a:endParaRPr>
          </a:p>
        </p:txBody>
      </p:sp>
      <p:sp>
        <p:nvSpPr>
          <p:cNvPr id="261" name="Google Shape;261;p27"/>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15</a:t>
            </a:fld>
            <a:endParaRPr/>
          </a:p>
        </p:txBody>
      </p:sp>
      <p:sp>
        <p:nvSpPr>
          <p:cNvPr id="262" name="Google Shape;262;p27"/>
          <p:cNvSpPr/>
          <p:nvPr/>
        </p:nvSpPr>
        <p:spPr>
          <a:xfrm>
            <a:off x="524950" y="993600"/>
            <a:ext cx="5519400" cy="4934400"/>
          </a:xfrm>
          <a:prstGeom prst="rect">
            <a:avLst/>
          </a:prstGeom>
          <a:solidFill>
            <a:srgbClr val="0B637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2200"/>
              <a:buFont typeface="Arial"/>
              <a:buNone/>
            </a:pPr>
            <a:r>
              <a:rPr lang="en-US" sz="2200" b="1" u="sng">
                <a:solidFill>
                  <a:srgbClr val="FFFFFF"/>
                </a:solidFill>
                <a:latin typeface="Rockwell"/>
                <a:ea typeface="Rockwell"/>
                <a:cs typeface="Rockwell"/>
                <a:sym typeface="Rockwell"/>
              </a:rPr>
              <a:t>SPRINT 5</a:t>
            </a:r>
            <a:endParaRPr sz="2200" b="1" u="sng">
              <a:solidFill>
                <a:srgbClr val="FFFFFF"/>
              </a:solidFill>
              <a:latin typeface="Rockwell"/>
              <a:ea typeface="Rockwell"/>
              <a:cs typeface="Rockwell"/>
              <a:sym typeface="Rockwell"/>
            </a:endParaRPr>
          </a:p>
          <a:p>
            <a:pPr marL="0" lvl="0" indent="0" algn="l" rtl="0">
              <a:spcBef>
                <a:spcPts val="0"/>
              </a:spcBef>
              <a:spcAft>
                <a:spcPts val="0"/>
              </a:spcAft>
              <a:buClr>
                <a:srgbClr val="000000"/>
              </a:buClr>
              <a:buSzPts val="2200"/>
              <a:buFont typeface="Arial"/>
              <a:buNone/>
            </a:pPr>
            <a:endParaRPr sz="2200" b="1" u="sng">
              <a:solidFill>
                <a:srgbClr val="FFFFFF"/>
              </a:solidFill>
              <a:latin typeface="Rockwell"/>
              <a:ea typeface="Rockwell"/>
              <a:cs typeface="Rockwell"/>
              <a:sym typeface="Rockwell"/>
            </a:endParaRPr>
          </a:p>
          <a:p>
            <a:pPr marL="457200" lvl="0" indent="-368300" algn="just" rtl="0">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Improved front end UI with CSS/HTML (Continuous)</a:t>
            </a:r>
            <a:endParaRPr sz="2200">
              <a:solidFill>
                <a:schemeClr val="lt1"/>
              </a:solidFill>
              <a:latin typeface="Rockwell"/>
              <a:ea typeface="Rockwell"/>
              <a:cs typeface="Rockwell"/>
              <a:sym typeface="Rockwell"/>
            </a:endParaRPr>
          </a:p>
          <a:p>
            <a:pPr marL="457200" lvl="0" indent="-368300" algn="just" rtl="0">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Researched backend for implementing new feature that requires RDS (i.e.,AWS)</a:t>
            </a:r>
            <a:endParaRPr sz="2200">
              <a:solidFill>
                <a:schemeClr val="lt1"/>
              </a:solidFill>
              <a:latin typeface="Rockwell"/>
              <a:ea typeface="Rockwell"/>
              <a:cs typeface="Rockwell"/>
              <a:sym typeface="Rockwell"/>
            </a:endParaRPr>
          </a:p>
          <a:p>
            <a:pPr marL="457200" lvl="0" indent="-368300" algn="just" rtl="0">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Implemented data metrics in dynamic visualization tools (Graphs)</a:t>
            </a:r>
            <a:endParaRPr sz="2200">
              <a:solidFill>
                <a:schemeClr val="lt1"/>
              </a:solidFill>
              <a:latin typeface="Rockwell"/>
              <a:ea typeface="Rockwell"/>
              <a:cs typeface="Rockwell"/>
              <a:sym typeface="Rockwell"/>
            </a:endParaRPr>
          </a:p>
          <a:p>
            <a:pPr marL="0" lvl="0" indent="0" algn="just" rtl="0">
              <a:spcBef>
                <a:spcPts val="0"/>
              </a:spcBef>
              <a:spcAft>
                <a:spcPts val="0"/>
              </a:spcAft>
              <a:buNone/>
            </a:pPr>
            <a:endParaRPr sz="2200">
              <a:solidFill>
                <a:schemeClr val="lt1"/>
              </a:solidFill>
              <a:latin typeface="Rockwell"/>
              <a:ea typeface="Rockwell"/>
              <a:cs typeface="Rockwell"/>
              <a:sym typeface="Rockwell"/>
            </a:endParaRPr>
          </a:p>
          <a:p>
            <a:pPr marL="0" lvl="0" indent="0" algn="just" rtl="0">
              <a:spcBef>
                <a:spcPts val="0"/>
              </a:spcBef>
              <a:spcAft>
                <a:spcPts val="0"/>
              </a:spcAft>
              <a:buNone/>
            </a:pPr>
            <a:endParaRPr sz="2200">
              <a:solidFill>
                <a:schemeClr val="lt1"/>
              </a:solidFill>
              <a:latin typeface="Rockwell"/>
              <a:ea typeface="Rockwell"/>
              <a:cs typeface="Rockwell"/>
              <a:sym typeface="Rockwell"/>
            </a:endParaRPr>
          </a:p>
          <a:p>
            <a:pPr marL="0" lvl="0" indent="0" algn="just" rtl="0">
              <a:spcBef>
                <a:spcPts val="0"/>
              </a:spcBef>
              <a:spcAft>
                <a:spcPts val="0"/>
              </a:spcAft>
              <a:buNone/>
            </a:pPr>
            <a:endParaRPr sz="2200">
              <a:solidFill>
                <a:schemeClr val="lt1"/>
              </a:solidFill>
              <a:latin typeface="Rockwell"/>
              <a:ea typeface="Rockwell"/>
              <a:cs typeface="Rockwell"/>
              <a:sym typeface="Rockwell"/>
            </a:endParaRPr>
          </a:p>
          <a:p>
            <a:pPr marL="0" lvl="0" indent="0" algn="just" rtl="0">
              <a:spcBef>
                <a:spcPts val="0"/>
              </a:spcBef>
              <a:spcAft>
                <a:spcPts val="0"/>
              </a:spcAft>
              <a:buNone/>
            </a:pPr>
            <a:endParaRPr sz="2200">
              <a:solidFill>
                <a:schemeClr val="lt1"/>
              </a:solidFill>
              <a:latin typeface="Rockwell"/>
              <a:ea typeface="Rockwell"/>
              <a:cs typeface="Rockwell"/>
              <a:sym typeface="Rockwell"/>
            </a:endParaRPr>
          </a:p>
          <a:p>
            <a:pPr marL="914400" lvl="0" indent="0" algn="l" rtl="0">
              <a:spcBef>
                <a:spcPts val="0"/>
              </a:spcBef>
              <a:spcAft>
                <a:spcPts val="0"/>
              </a:spcAft>
              <a:buNone/>
            </a:pPr>
            <a:endParaRPr sz="2200">
              <a:solidFill>
                <a:schemeClr val="lt1"/>
              </a:solidFill>
              <a:latin typeface="Rockwell"/>
              <a:ea typeface="Rockwell"/>
              <a:cs typeface="Rockwell"/>
              <a:sym typeface="Rockwell"/>
            </a:endParaRPr>
          </a:p>
        </p:txBody>
      </p:sp>
      <p:sp>
        <p:nvSpPr>
          <p:cNvPr id="263" name="Google Shape;263;p27"/>
          <p:cNvSpPr/>
          <p:nvPr/>
        </p:nvSpPr>
        <p:spPr>
          <a:xfrm>
            <a:off x="6320400" y="993675"/>
            <a:ext cx="5330700" cy="4934400"/>
          </a:xfrm>
          <a:prstGeom prst="rect">
            <a:avLst/>
          </a:prstGeom>
          <a:solidFill>
            <a:srgbClr val="0B637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2200"/>
              <a:buFont typeface="Arial"/>
              <a:buNone/>
            </a:pPr>
            <a:r>
              <a:rPr lang="en-US" sz="2200" b="1" u="sng">
                <a:solidFill>
                  <a:srgbClr val="FFFFFF"/>
                </a:solidFill>
                <a:latin typeface="Rockwell"/>
                <a:ea typeface="Rockwell"/>
                <a:cs typeface="Rockwell"/>
                <a:sym typeface="Rockwell"/>
              </a:rPr>
              <a:t>SPRINT 6</a:t>
            </a:r>
            <a:endParaRPr sz="2200" b="1" u="sng">
              <a:solidFill>
                <a:srgbClr val="FFFFFF"/>
              </a:solidFill>
              <a:latin typeface="Rockwell"/>
              <a:ea typeface="Rockwell"/>
              <a:cs typeface="Rockwell"/>
              <a:sym typeface="Rockwell"/>
            </a:endParaRPr>
          </a:p>
          <a:p>
            <a:pPr marL="0" lvl="0" indent="0" algn="l" rtl="0">
              <a:spcBef>
                <a:spcPts val="0"/>
              </a:spcBef>
              <a:spcAft>
                <a:spcPts val="0"/>
              </a:spcAft>
              <a:buClr>
                <a:srgbClr val="000000"/>
              </a:buClr>
              <a:buSzPts val="2200"/>
              <a:buFont typeface="Arial"/>
              <a:buNone/>
            </a:pPr>
            <a:endParaRPr sz="2200" b="1" u="sng">
              <a:solidFill>
                <a:srgbClr val="FFFFFF"/>
              </a:solidFill>
              <a:latin typeface="Rockwell"/>
              <a:ea typeface="Rockwell"/>
              <a:cs typeface="Rockwell"/>
              <a:sym typeface="Rockwell"/>
            </a:endParaRPr>
          </a:p>
          <a:p>
            <a:pPr marL="457200" lvl="0" indent="-368300" algn="just" rtl="0">
              <a:spcBef>
                <a:spcPts val="0"/>
              </a:spcBef>
              <a:spcAft>
                <a:spcPts val="0"/>
              </a:spcAft>
              <a:buClr>
                <a:srgbClr val="FFFFFF"/>
              </a:buClr>
              <a:buSzPts val="2200"/>
              <a:buFont typeface="Rockwell"/>
              <a:buChar char="●"/>
            </a:pPr>
            <a:r>
              <a:rPr lang="en-US" sz="2200">
                <a:solidFill>
                  <a:srgbClr val="FFFFFF"/>
                </a:solidFill>
                <a:latin typeface="Rockwell"/>
                <a:ea typeface="Rockwell"/>
                <a:cs typeface="Rockwell"/>
                <a:sym typeface="Rockwell"/>
              </a:rPr>
              <a:t>User login feature has been implemented </a:t>
            </a:r>
            <a:endParaRPr sz="2200">
              <a:solidFill>
                <a:srgbClr val="FFFFFF"/>
              </a:solidFill>
              <a:latin typeface="Rockwell"/>
              <a:ea typeface="Rockwell"/>
              <a:cs typeface="Rockwell"/>
              <a:sym typeface="Rockwell"/>
            </a:endParaRPr>
          </a:p>
          <a:p>
            <a:pPr marL="457200" lvl="0" indent="-368300" algn="just" rtl="0">
              <a:spcBef>
                <a:spcPts val="0"/>
              </a:spcBef>
              <a:spcAft>
                <a:spcPts val="0"/>
              </a:spcAft>
              <a:buClr>
                <a:srgbClr val="FFFFFF"/>
              </a:buClr>
              <a:buSzPts val="2200"/>
              <a:buFont typeface="Rockwell"/>
              <a:buChar char="●"/>
            </a:pPr>
            <a:r>
              <a:rPr lang="en-US" sz="2200">
                <a:solidFill>
                  <a:srgbClr val="FFFFFF"/>
                </a:solidFill>
                <a:latin typeface="Rockwell"/>
                <a:ea typeface="Rockwell"/>
                <a:cs typeface="Rockwell"/>
                <a:sym typeface="Rockwell"/>
              </a:rPr>
              <a:t>Invest in this company button will redirect user to  third party where user can now invest into stocks</a:t>
            </a:r>
            <a:endParaRPr sz="2200">
              <a:solidFill>
                <a:srgbClr val="FFFFFF"/>
              </a:solidFill>
              <a:latin typeface="Rockwell"/>
              <a:ea typeface="Rockwell"/>
              <a:cs typeface="Rockwell"/>
              <a:sym typeface="Rockwell"/>
            </a:endParaRPr>
          </a:p>
          <a:p>
            <a:pPr marL="457200" lvl="0" indent="-368300" algn="just" rtl="0">
              <a:spcBef>
                <a:spcPts val="0"/>
              </a:spcBef>
              <a:spcAft>
                <a:spcPts val="0"/>
              </a:spcAft>
              <a:buClr>
                <a:srgbClr val="FFFFFF"/>
              </a:buClr>
              <a:buSzPts val="2200"/>
              <a:buFont typeface="Rockwell"/>
              <a:buChar char="●"/>
            </a:pPr>
            <a:r>
              <a:rPr lang="en-US" sz="2200">
                <a:solidFill>
                  <a:srgbClr val="FFFFFF"/>
                </a:solidFill>
                <a:latin typeface="Rockwell"/>
                <a:ea typeface="Rockwell"/>
                <a:cs typeface="Rockwell"/>
                <a:sym typeface="Rockwell"/>
              </a:rPr>
              <a:t>PNG-formatted graphs can be downloaded to give users access to more stock insights.</a:t>
            </a:r>
            <a:endParaRPr sz="2200">
              <a:solidFill>
                <a:srgbClr val="FFFFFF"/>
              </a:solidFill>
              <a:latin typeface="Rockwell"/>
              <a:ea typeface="Rockwell"/>
              <a:cs typeface="Rockwell"/>
              <a:sym typeface="Rockwell"/>
            </a:endParaRPr>
          </a:p>
          <a:p>
            <a:pPr marL="457200" lvl="0" indent="-368300" algn="just" rtl="0">
              <a:spcBef>
                <a:spcPts val="0"/>
              </a:spcBef>
              <a:spcAft>
                <a:spcPts val="0"/>
              </a:spcAft>
              <a:buClr>
                <a:srgbClr val="FFFFFF"/>
              </a:buClr>
              <a:buSzPts val="2200"/>
              <a:buFont typeface="Rockwell"/>
              <a:buChar char="●"/>
            </a:pPr>
            <a:r>
              <a:rPr lang="en-US" sz="2200">
                <a:solidFill>
                  <a:srgbClr val="FFFFFF"/>
                </a:solidFill>
                <a:latin typeface="Rockwell"/>
                <a:ea typeface="Rockwell"/>
                <a:cs typeface="Rockwell"/>
                <a:sym typeface="Rockwell"/>
              </a:rPr>
              <a:t>The sequence of historical data in tabular form has been changed so that users can view the most recent data first and then older data.</a:t>
            </a:r>
            <a:endParaRPr sz="2200" b="1">
              <a:solidFill>
                <a:srgbClr val="FFFFFF"/>
              </a:solidFill>
              <a:latin typeface="Rockwell"/>
              <a:ea typeface="Rockwell"/>
              <a:cs typeface="Rockwell"/>
              <a:sym typeface="Rockwell"/>
            </a:endParaRPr>
          </a:p>
          <a:p>
            <a:pPr marL="0" lvl="0" indent="0" algn="l" rtl="0">
              <a:spcBef>
                <a:spcPts val="0"/>
              </a:spcBef>
              <a:spcAft>
                <a:spcPts val="0"/>
              </a:spcAft>
              <a:buNone/>
            </a:pPr>
            <a:endParaRPr sz="2200">
              <a:latin typeface="Rockwell"/>
              <a:ea typeface="Rockwell"/>
              <a:cs typeface="Rockwell"/>
              <a:sym typeface="Rockwe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8"/>
          <p:cNvSpPr txBox="1">
            <a:spLocks noGrp="1"/>
          </p:cNvSpPr>
          <p:nvPr>
            <p:ph type="title"/>
          </p:nvPr>
        </p:nvSpPr>
        <p:spPr>
          <a:xfrm>
            <a:off x="1082700" y="447263"/>
            <a:ext cx="10026600" cy="655500"/>
          </a:xfrm>
          <a:prstGeom prst="rect">
            <a:avLst/>
          </a:prstGeom>
        </p:spPr>
        <p:txBody>
          <a:bodyPr spcFirstLastPara="1" wrap="square" lIns="0" tIns="0" rIns="0" bIns="0" anchor="t" anchorCtr="0">
            <a:normAutofit fontScale="90000"/>
          </a:bodyPr>
          <a:lstStyle/>
          <a:p>
            <a:pPr marL="0" marR="0" lvl="0" indent="0" algn="ctr" rtl="0">
              <a:lnSpc>
                <a:spcPct val="100000"/>
              </a:lnSpc>
              <a:spcBef>
                <a:spcPts val="0"/>
              </a:spcBef>
              <a:spcAft>
                <a:spcPts val="0"/>
              </a:spcAft>
              <a:buNone/>
            </a:pPr>
            <a:r>
              <a:rPr lang="en-US" sz="4000" b="1">
                <a:solidFill>
                  <a:srgbClr val="FFC000"/>
                </a:solidFill>
              </a:rPr>
              <a:t>SPRINT 6 </a:t>
            </a:r>
            <a:endParaRPr sz="4000" b="1">
              <a:solidFill>
                <a:srgbClr val="FFC000"/>
              </a:solidFill>
            </a:endParaRPr>
          </a:p>
          <a:p>
            <a:pPr marL="0" marR="0" lvl="0" indent="0" algn="ctr" rtl="0">
              <a:lnSpc>
                <a:spcPct val="100000"/>
              </a:lnSpc>
              <a:spcBef>
                <a:spcPts val="0"/>
              </a:spcBef>
              <a:spcAft>
                <a:spcPts val="0"/>
              </a:spcAft>
              <a:buNone/>
            </a:pPr>
            <a:endParaRPr sz="4000" b="1">
              <a:solidFill>
                <a:srgbClr val="FFC000"/>
              </a:solidFill>
            </a:endParaRPr>
          </a:p>
          <a:p>
            <a:pPr marL="0" marR="0" lvl="0" indent="0" algn="ctr" rtl="0">
              <a:lnSpc>
                <a:spcPct val="100000"/>
              </a:lnSpc>
              <a:spcBef>
                <a:spcPts val="0"/>
              </a:spcBef>
              <a:spcAft>
                <a:spcPts val="0"/>
              </a:spcAft>
              <a:buNone/>
            </a:pPr>
            <a:endParaRPr sz="4000" b="1">
              <a:solidFill>
                <a:srgbClr val="FFC000"/>
              </a:solidFill>
            </a:endParaRPr>
          </a:p>
        </p:txBody>
      </p:sp>
      <p:pic>
        <p:nvPicPr>
          <p:cNvPr id="269" name="Google Shape;269;p28"/>
          <p:cNvPicPr preferRelativeResize="0"/>
          <p:nvPr/>
        </p:nvPicPr>
        <p:blipFill>
          <a:blip r:embed="rId3">
            <a:alphaModFix/>
          </a:blip>
          <a:stretch>
            <a:fillRect/>
          </a:stretch>
        </p:blipFill>
        <p:spPr>
          <a:xfrm>
            <a:off x="573750" y="1102775"/>
            <a:ext cx="10683725" cy="5578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9"/>
          <p:cNvSpPr txBox="1">
            <a:spLocks noGrp="1"/>
          </p:cNvSpPr>
          <p:nvPr>
            <p:ph type="title"/>
          </p:nvPr>
        </p:nvSpPr>
        <p:spPr>
          <a:xfrm>
            <a:off x="1079500" y="357413"/>
            <a:ext cx="10026600" cy="655500"/>
          </a:xfrm>
          <a:prstGeom prst="rect">
            <a:avLst/>
          </a:prstGeom>
        </p:spPr>
        <p:txBody>
          <a:bodyPr spcFirstLastPara="1" wrap="square" lIns="0" tIns="0" rIns="0" bIns="0" anchor="t" anchorCtr="0">
            <a:normAutofit fontScale="90000"/>
          </a:bodyPr>
          <a:lstStyle/>
          <a:p>
            <a:pPr marL="0" marR="0" lvl="0" indent="0" algn="ctr" rtl="0">
              <a:lnSpc>
                <a:spcPct val="100000"/>
              </a:lnSpc>
              <a:spcBef>
                <a:spcPts val="0"/>
              </a:spcBef>
              <a:spcAft>
                <a:spcPts val="0"/>
              </a:spcAft>
              <a:buNone/>
            </a:pPr>
            <a:r>
              <a:rPr lang="en-US" sz="4000" b="1">
                <a:solidFill>
                  <a:srgbClr val="FFC000"/>
                </a:solidFill>
              </a:rPr>
              <a:t>IMPROVEMENTS MADE FROM PROFESSOR FEEDBACK</a:t>
            </a:r>
            <a:endParaRPr sz="4000" b="1">
              <a:solidFill>
                <a:srgbClr val="FFC000"/>
              </a:solidFill>
            </a:endParaRPr>
          </a:p>
          <a:p>
            <a:pPr marL="0" marR="0" lvl="0" indent="0" algn="ctr" rtl="0">
              <a:lnSpc>
                <a:spcPct val="100000"/>
              </a:lnSpc>
              <a:spcBef>
                <a:spcPts val="0"/>
              </a:spcBef>
              <a:spcAft>
                <a:spcPts val="0"/>
              </a:spcAft>
              <a:buNone/>
            </a:pPr>
            <a:endParaRPr sz="4000" b="1">
              <a:solidFill>
                <a:srgbClr val="FFC000"/>
              </a:solidFill>
            </a:endParaRPr>
          </a:p>
          <a:p>
            <a:pPr marL="0" marR="0" lvl="0" indent="0" algn="ctr" rtl="0">
              <a:lnSpc>
                <a:spcPct val="100000"/>
              </a:lnSpc>
              <a:spcBef>
                <a:spcPts val="0"/>
              </a:spcBef>
              <a:spcAft>
                <a:spcPts val="0"/>
              </a:spcAft>
              <a:buNone/>
            </a:pPr>
            <a:endParaRPr sz="4000" b="1">
              <a:solidFill>
                <a:srgbClr val="FFC000"/>
              </a:solidFill>
            </a:endParaRPr>
          </a:p>
        </p:txBody>
      </p:sp>
      <p:sp>
        <p:nvSpPr>
          <p:cNvPr id="275" name="Google Shape;275;p29"/>
          <p:cNvSpPr txBox="1">
            <a:spLocks noGrp="1"/>
          </p:cNvSpPr>
          <p:nvPr>
            <p:ph type="body" idx="1"/>
          </p:nvPr>
        </p:nvSpPr>
        <p:spPr>
          <a:xfrm>
            <a:off x="1079500" y="1790700"/>
            <a:ext cx="10026600" cy="4684800"/>
          </a:xfrm>
          <a:prstGeom prst="rect">
            <a:avLst/>
          </a:prstGeom>
        </p:spPr>
        <p:txBody>
          <a:bodyPr spcFirstLastPara="1" wrap="square" lIns="0" tIns="0" rIns="0" bIns="0" anchor="t" anchorCtr="0">
            <a:noAutofit/>
          </a:bodyPr>
          <a:lstStyle/>
          <a:p>
            <a:pPr marL="457200" lvl="0" indent="-342900" algn="l" rtl="0">
              <a:lnSpc>
                <a:spcPct val="115000"/>
              </a:lnSpc>
              <a:spcBef>
                <a:spcPts val="1000"/>
              </a:spcBef>
              <a:spcAft>
                <a:spcPts val="0"/>
              </a:spcAft>
              <a:buSzPts val="1800"/>
              <a:buFont typeface="Rockwell"/>
              <a:buChar char="●"/>
            </a:pPr>
            <a:r>
              <a:rPr lang="en-US" sz="1800">
                <a:latin typeface="Rockwell"/>
                <a:ea typeface="Rockwell"/>
                <a:cs typeface="Rockwell"/>
                <a:sym typeface="Rockwell"/>
              </a:rPr>
              <a:t>Percentages for committed vs completed matrix.</a:t>
            </a:r>
            <a:endParaRPr sz="1800">
              <a:latin typeface="Rockwell"/>
              <a:ea typeface="Rockwell"/>
              <a:cs typeface="Rockwell"/>
              <a:sym typeface="Rockwell"/>
            </a:endParaRPr>
          </a:p>
          <a:p>
            <a:pPr marL="914400" lvl="1"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Updated the graph with the percentages</a:t>
            </a:r>
            <a:endParaRPr sz="1800">
              <a:latin typeface="Rockwell"/>
              <a:ea typeface="Rockwell"/>
              <a:cs typeface="Rockwell"/>
              <a:sym typeface="Rockwell"/>
            </a:endParaRPr>
          </a:p>
          <a:p>
            <a:pPr marL="457200" lvl="0"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Problem statement was missing   </a:t>
            </a:r>
            <a:endParaRPr sz="1800">
              <a:latin typeface="Rockwell"/>
              <a:ea typeface="Rockwell"/>
              <a:cs typeface="Rockwell"/>
              <a:sym typeface="Rockwell"/>
            </a:endParaRPr>
          </a:p>
          <a:p>
            <a:pPr marL="914400" lvl="1"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Added a problem statement  </a:t>
            </a:r>
            <a:endParaRPr sz="1800">
              <a:latin typeface="Rockwell"/>
              <a:ea typeface="Rockwell"/>
              <a:cs typeface="Rockwell"/>
              <a:sym typeface="Rockwell"/>
            </a:endParaRPr>
          </a:p>
          <a:p>
            <a:pPr marL="457200" lvl="0"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Slide titles should be updated in accordance with the checklist requirements.</a:t>
            </a:r>
            <a:endParaRPr sz="1800">
              <a:latin typeface="Rockwell"/>
              <a:ea typeface="Rockwell"/>
              <a:cs typeface="Rockwell"/>
              <a:sym typeface="Rockwell"/>
            </a:endParaRPr>
          </a:p>
          <a:p>
            <a:pPr marL="914400" lvl="1"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Updated according to the checklist</a:t>
            </a:r>
            <a:endParaRPr sz="1800">
              <a:latin typeface="Rockwell"/>
              <a:ea typeface="Rockwell"/>
              <a:cs typeface="Rockwell"/>
              <a:sym typeface="Rockwell"/>
            </a:endParaRPr>
          </a:p>
          <a:p>
            <a:pPr marL="457200" lvl="0"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Velocity is for current sprint stories And combined is the average velocity for the product</a:t>
            </a:r>
            <a:endParaRPr sz="1800">
              <a:latin typeface="Rockwell"/>
              <a:ea typeface="Rockwell"/>
              <a:cs typeface="Rockwell"/>
              <a:sym typeface="Rockwell"/>
            </a:endParaRPr>
          </a:p>
          <a:p>
            <a:pPr marL="914400" lvl="1"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Updated the formula for calculating the velocity</a:t>
            </a:r>
            <a:endParaRPr sz="1800">
              <a:latin typeface="Rockwell"/>
              <a:ea typeface="Rockwell"/>
              <a:cs typeface="Rockwell"/>
              <a:sym typeface="Rockwell"/>
            </a:endParaRPr>
          </a:p>
          <a:p>
            <a:pPr marL="457200" lvl="0"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For user story and criteria need to made with the formate professor suggested.</a:t>
            </a:r>
            <a:endParaRPr sz="1800">
              <a:latin typeface="Rockwell"/>
              <a:ea typeface="Rockwell"/>
              <a:cs typeface="Rockwell"/>
              <a:sym typeface="Rockwell"/>
            </a:endParaRPr>
          </a:p>
          <a:p>
            <a:pPr marL="914400" lvl="1"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Updated accordingly</a:t>
            </a:r>
            <a:endParaRPr sz="1800">
              <a:latin typeface="Rockwell"/>
              <a:ea typeface="Rockwell"/>
              <a:cs typeface="Rockwell"/>
              <a:sym typeface="Rockwell"/>
            </a:endParaRPr>
          </a:p>
          <a:p>
            <a:pPr marL="457200" lvl="0"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Improvements on retrospective adding votes</a:t>
            </a:r>
            <a:endParaRPr sz="1800">
              <a:latin typeface="Rockwell"/>
              <a:ea typeface="Rockwell"/>
              <a:cs typeface="Rockwell"/>
              <a:sym typeface="Rockwell"/>
            </a:endParaRPr>
          </a:p>
          <a:p>
            <a:pPr marL="914400" lvl="1"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Updated the retrospectives formate and added vote metrix</a:t>
            </a:r>
            <a:endParaRPr sz="1800">
              <a:latin typeface="Rockwell"/>
              <a:ea typeface="Rockwell"/>
              <a:cs typeface="Rockwell"/>
              <a:sym typeface="Rockwell"/>
            </a:endParaRPr>
          </a:p>
          <a:p>
            <a:pPr marL="457200" lvl="0"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Screenshots for user stories from Jira shouldn't be added.</a:t>
            </a:r>
            <a:endParaRPr sz="1800">
              <a:latin typeface="Rockwell"/>
              <a:ea typeface="Rockwell"/>
              <a:cs typeface="Rockwell"/>
              <a:sym typeface="Rockwell"/>
            </a:endParaRPr>
          </a:p>
          <a:p>
            <a:pPr marL="914400" lvl="1" indent="-342900" algn="l" rtl="0">
              <a:lnSpc>
                <a:spcPct val="115000"/>
              </a:lnSpc>
              <a:spcBef>
                <a:spcPts val="0"/>
              </a:spcBef>
              <a:spcAft>
                <a:spcPts val="0"/>
              </a:spcAft>
              <a:buSzPts val="1800"/>
              <a:buFont typeface="Rockwell"/>
              <a:buChar char="○"/>
            </a:pPr>
            <a:r>
              <a:rPr lang="en-US" sz="1800">
                <a:latin typeface="Rockwell"/>
                <a:ea typeface="Rockwell"/>
                <a:cs typeface="Rockwell"/>
                <a:sym typeface="Rockwell"/>
              </a:rPr>
              <a:t>No screenshots of jira have been added.</a:t>
            </a:r>
            <a:endParaRPr sz="1800">
              <a:latin typeface="Rockwell"/>
              <a:ea typeface="Rockwell"/>
              <a:cs typeface="Rockwell"/>
              <a:sym typeface="Rockwe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082700" y="717963"/>
            <a:ext cx="10026600" cy="655500"/>
          </a:xfrm>
          <a:prstGeom prst="rect">
            <a:avLst/>
          </a:prstGeom>
        </p:spPr>
        <p:txBody>
          <a:bodyPr spcFirstLastPara="1" wrap="square" lIns="0" tIns="0" rIns="0" bIns="0" anchor="t" anchorCtr="0">
            <a:normAutofit fontScale="90000"/>
          </a:bodyPr>
          <a:lstStyle/>
          <a:p>
            <a:pPr marL="0" marR="0" lvl="0" indent="0" algn="ctr" rtl="0">
              <a:lnSpc>
                <a:spcPct val="100000"/>
              </a:lnSpc>
              <a:spcBef>
                <a:spcPts val="0"/>
              </a:spcBef>
              <a:spcAft>
                <a:spcPts val="0"/>
              </a:spcAft>
              <a:buNone/>
            </a:pPr>
            <a:r>
              <a:rPr lang="en-US" sz="4000" b="1">
                <a:solidFill>
                  <a:srgbClr val="FFC000"/>
                </a:solidFill>
              </a:rPr>
              <a:t>PRODUCT BACKLOG</a:t>
            </a:r>
            <a:endParaRPr sz="4000" b="1">
              <a:solidFill>
                <a:srgbClr val="FFC000"/>
              </a:solidFill>
            </a:endParaRPr>
          </a:p>
          <a:p>
            <a:pPr marL="0" marR="0" lvl="0" indent="0" algn="ctr" rtl="0">
              <a:lnSpc>
                <a:spcPct val="100000"/>
              </a:lnSpc>
              <a:spcBef>
                <a:spcPts val="0"/>
              </a:spcBef>
              <a:spcAft>
                <a:spcPts val="0"/>
              </a:spcAft>
              <a:buNone/>
            </a:pPr>
            <a:endParaRPr sz="4000" b="1">
              <a:solidFill>
                <a:srgbClr val="FFC000"/>
              </a:solidFill>
            </a:endParaRPr>
          </a:p>
          <a:p>
            <a:pPr marL="0" marR="0" lvl="0" indent="0" algn="ctr" rtl="0">
              <a:lnSpc>
                <a:spcPct val="100000"/>
              </a:lnSpc>
              <a:spcBef>
                <a:spcPts val="0"/>
              </a:spcBef>
              <a:spcAft>
                <a:spcPts val="0"/>
              </a:spcAft>
              <a:buNone/>
            </a:pPr>
            <a:endParaRPr sz="4000" b="1">
              <a:solidFill>
                <a:srgbClr val="FFC000"/>
              </a:solidFill>
            </a:endParaRPr>
          </a:p>
        </p:txBody>
      </p:sp>
      <p:graphicFrame>
        <p:nvGraphicFramePr>
          <p:cNvPr id="281" name="Google Shape;281;p30"/>
          <p:cNvGraphicFramePr/>
          <p:nvPr/>
        </p:nvGraphicFramePr>
        <p:xfrm>
          <a:off x="818238" y="1486275"/>
          <a:ext cx="3000000" cy="3000000"/>
        </p:xfrm>
        <a:graphic>
          <a:graphicData uri="http://schemas.openxmlformats.org/drawingml/2006/table">
            <a:tbl>
              <a:tblPr>
                <a:noFill/>
                <a:tableStyleId>{A74D41ED-0AB5-4C2D-8426-50595E50D85C}</a:tableStyleId>
              </a:tblPr>
              <a:tblGrid>
                <a:gridCol w="1025450">
                  <a:extLst>
                    <a:ext uri="{9D8B030D-6E8A-4147-A177-3AD203B41FA5}">
                      <a16:colId xmlns:a16="http://schemas.microsoft.com/office/drawing/2014/main" val="20000"/>
                    </a:ext>
                  </a:extLst>
                </a:gridCol>
                <a:gridCol w="1072525">
                  <a:extLst>
                    <a:ext uri="{9D8B030D-6E8A-4147-A177-3AD203B41FA5}">
                      <a16:colId xmlns:a16="http://schemas.microsoft.com/office/drawing/2014/main" val="20001"/>
                    </a:ext>
                  </a:extLst>
                </a:gridCol>
                <a:gridCol w="4366650">
                  <a:extLst>
                    <a:ext uri="{9D8B030D-6E8A-4147-A177-3AD203B41FA5}">
                      <a16:colId xmlns:a16="http://schemas.microsoft.com/office/drawing/2014/main" val="20002"/>
                    </a:ext>
                  </a:extLst>
                </a:gridCol>
                <a:gridCol w="1623850">
                  <a:extLst>
                    <a:ext uri="{9D8B030D-6E8A-4147-A177-3AD203B41FA5}">
                      <a16:colId xmlns:a16="http://schemas.microsoft.com/office/drawing/2014/main" val="20003"/>
                    </a:ext>
                  </a:extLst>
                </a:gridCol>
                <a:gridCol w="690850">
                  <a:extLst>
                    <a:ext uri="{9D8B030D-6E8A-4147-A177-3AD203B41FA5}">
                      <a16:colId xmlns:a16="http://schemas.microsoft.com/office/drawing/2014/main" val="20004"/>
                    </a:ext>
                  </a:extLst>
                </a:gridCol>
                <a:gridCol w="1087750">
                  <a:extLst>
                    <a:ext uri="{9D8B030D-6E8A-4147-A177-3AD203B41FA5}">
                      <a16:colId xmlns:a16="http://schemas.microsoft.com/office/drawing/2014/main" val="20005"/>
                    </a:ext>
                  </a:extLst>
                </a:gridCol>
                <a:gridCol w="840825">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Type</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9900"/>
                    </a:solidFill>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JIRA #</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9900"/>
                    </a:solidFill>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Description</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9900"/>
                    </a:solidFill>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Priority </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9900"/>
                    </a:solidFill>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Points </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9900"/>
                    </a:solidFill>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Status </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9900"/>
                    </a:solidFill>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Sprint</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API</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SRIW-15</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Add Google articles API</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High Priority</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5</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Progress..</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Sprint 6</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Feature</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SRIW-106</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Link button for 'invest now' to 3rd party brokerage website</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High Priority</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5</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Completed</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Sprint 6</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90525">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Feature</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SRIW-107</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Create user Login and password and settings page UI/UX and workflow</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High Priority</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5</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Completed</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Sprint 6</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90525">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Backend</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SRIW-108</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Implement RDS, Lambda and AWS dev environment to support creating user login/passwords</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High Priority</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5</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Progress..</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Sprint 7</a:t>
                      </a:r>
                      <a:endParaRPr>
                        <a:solidFill>
                          <a:schemeClr val="lt1"/>
                        </a:solidFill>
                        <a:latin typeface="Rockwell"/>
                        <a:ea typeface="Rockwell"/>
                        <a:cs typeface="Rockwell"/>
                        <a:sym typeface="Rockwell"/>
                      </a:endParaRPr>
                    </a:p>
                    <a:p>
                      <a:pPr marL="0" lvl="0" indent="0" algn="l" rtl="0">
                        <a:spcBef>
                          <a:spcPts val="0"/>
                        </a:spcBef>
                        <a:spcAft>
                          <a:spcPts val="0"/>
                        </a:spcAft>
                        <a:buNone/>
                      </a:pP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Feature</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 SRIW-109</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Allow user to compare two companies financial position </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High Priority</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5</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Progress..</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solidFill>
                            <a:schemeClr val="lt1"/>
                          </a:solidFill>
                          <a:latin typeface="Rockwell"/>
                          <a:ea typeface="Rockwell"/>
                          <a:cs typeface="Rockwell"/>
                          <a:sym typeface="Rockwell"/>
                        </a:rPr>
                        <a:t>Sprint 7</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Backend</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SRIW-110</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Implement Artificial Intelligence &amp; ML algo </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Low Priority</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1</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Progress..</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solidFill>
                            <a:schemeClr val="lt1"/>
                          </a:solidFill>
                          <a:latin typeface="Rockwell"/>
                          <a:ea typeface="Rockwell"/>
                          <a:cs typeface="Rockwell"/>
                          <a:sym typeface="Rockwell"/>
                        </a:rPr>
                        <a:t>Sprint 7</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90525">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Feature</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SRIW-111</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Implement new metrics for searched company's financial position </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Medium Priority</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3</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solidFill>
                            <a:schemeClr val="lt1"/>
                          </a:solidFill>
                          <a:latin typeface="Rockwell"/>
                          <a:ea typeface="Rockwell"/>
                          <a:cs typeface="Rockwell"/>
                          <a:sym typeface="Rockwell"/>
                        </a:rPr>
                        <a:t>Progress..</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solidFill>
                            <a:schemeClr val="lt1"/>
                          </a:solidFill>
                          <a:latin typeface="Rockwell"/>
                          <a:ea typeface="Rockwell"/>
                          <a:cs typeface="Rockwell"/>
                          <a:sym typeface="Rockwell"/>
                        </a:rPr>
                        <a:t>Sprint 7</a:t>
                      </a:r>
                      <a:endParaRPr>
                        <a:solidFill>
                          <a:schemeClr val="lt1"/>
                        </a:solidFill>
                        <a:latin typeface="Rockwell"/>
                        <a:ea typeface="Rockwell"/>
                        <a:cs typeface="Rockwell"/>
                        <a:sym typeface="Rockwe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txBox="1">
            <a:spLocks noGrp="1"/>
          </p:cNvSpPr>
          <p:nvPr>
            <p:ph type="title"/>
          </p:nvPr>
        </p:nvSpPr>
        <p:spPr>
          <a:xfrm>
            <a:off x="1082700" y="717963"/>
            <a:ext cx="10026600" cy="655500"/>
          </a:xfrm>
          <a:prstGeom prst="rect">
            <a:avLst/>
          </a:prstGeom>
        </p:spPr>
        <p:txBody>
          <a:bodyPr spcFirstLastPara="1" wrap="square" lIns="0" tIns="0" rIns="0" bIns="0" anchor="t" anchorCtr="0">
            <a:normAutofit fontScale="90000"/>
          </a:bodyPr>
          <a:lstStyle/>
          <a:p>
            <a:pPr marL="0" marR="0" lvl="0" indent="0" algn="ctr" rtl="0">
              <a:lnSpc>
                <a:spcPct val="100000"/>
              </a:lnSpc>
              <a:spcBef>
                <a:spcPts val="0"/>
              </a:spcBef>
              <a:spcAft>
                <a:spcPts val="0"/>
              </a:spcAft>
              <a:buNone/>
            </a:pPr>
            <a:r>
              <a:rPr lang="en-US" sz="4000" b="1">
                <a:solidFill>
                  <a:srgbClr val="FFC000"/>
                </a:solidFill>
              </a:rPr>
              <a:t>SPRINT BACKLOG</a:t>
            </a:r>
            <a:endParaRPr sz="4000" b="1">
              <a:solidFill>
                <a:srgbClr val="FFC000"/>
              </a:solidFill>
            </a:endParaRPr>
          </a:p>
          <a:p>
            <a:pPr marL="0" marR="0" lvl="0" indent="0" algn="ctr" rtl="0">
              <a:lnSpc>
                <a:spcPct val="100000"/>
              </a:lnSpc>
              <a:spcBef>
                <a:spcPts val="0"/>
              </a:spcBef>
              <a:spcAft>
                <a:spcPts val="0"/>
              </a:spcAft>
              <a:buNone/>
            </a:pPr>
            <a:endParaRPr sz="4000" b="1">
              <a:solidFill>
                <a:srgbClr val="FFC000"/>
              </a:solidFill>
            </a:endParaRPr>
          </a:p>
          <a:p>
            <a:pPr marL="0" marR="0" lvl="0" indent="0" algn="ctr" rtl="0">
              <a:lnSpc>
                <a:spcPct val="100000"/>
              </a:lnSpc>
              <a:spcBef>
                <a:spcPts val="0"/>
              </a:spcBef>
              <a:spcAft>
                <a:spcPts val="0"/>
              </a:spcAft>
              <a:buNone/>
            </a:pPr>
            <a:endParaRPr sz="4000" b="1">
              <a:solidFill>
                <a:srgbClr val="FFC000"/>
              </a:solidFill>
            </a:endParaRPr>
          </a:p>
        </p:txBody>
      </p:sp>
      <p:sp>
        <p:nvSpPr>
          <p:cNvPr id="287" name="Google Shape;287;p31"/>
          <p:cNvSpPr txBox="1"/>
          <p:nvPr/>
        </p:nvSpPr>
        <p:spPr>
          <a:xfrm>
            <a:off x="755000" y="3565325"/>
            <a:ext cx="114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venir"/>
              <a:ea typeface="Avenir"/>
              <a:cs typeface="Avenir"/>
              <a:sym typeface="Avenir"/>
            </a:endParaRPr>
          </a:p>
        </p:txBody>
      </p:sp>
      <p:graphicFrame>
        <p:nvGraphicFramePr>
          <p:cNvPr id="288" name="Google Shape;288;p31"/>
          <p:cNvGraphicFramePr/>
          <p:nvPr/>
        </p:nvGraphicFramePr>
        <p:xfrm>
          <a:off x="941225" y="1803450"/>
          <a:ext cx="3000000" cy="3000000"/>
        </p:xfrm>
        <a:graphic>
          <a:graphicData uri="http://schemas.openxmlformats.org/drawingml/2006/table">
            <a:tbl>
              <a:tblPr>
                <a:noFill/>
                <a:tableStyleId>{9DDC5CBF-BF47-4EB2-A2D0-DAD45D857AD8}</a:tableStyleId>
              </a:tblPr>
              <a:tblGrid>
                <a:gridCol w="1466325">
                  <a:extLst>
                    <a:ext uri="{9D8B030D-6E8A-4147-A177-3AD203B41FA5}">
                      <a16:colId xmlns:a16="http://schemas.microsoft.com/office/drawing/2014/main" val="20000"/>
                    </a:ext>
                  </a:extLst>
                </a:gridCol>
                <a:gridCol w="1759625">
                  <a:extLst>
                    <a:ext uri="{9D8B030D-6E8A-4147-A177-3AD203B41FA5}">
                      <a16:colId xmlns:a16="http://schemas.microsoft.com/office/drawing/2014/main" val="20001"/>
                    </a:ext>
                  </a:extLst>
                </a:gridCol>
                <a:gridCol w="2075450">
                  <a:extLst>
                    <a:ext uri="{9D8B030D-6E8A-4147-A177-3AD203B41FA5}">
                      <a16:colId xmlns:a16="http://schemas.microsoft.com/office/drawing/2014/main" val="20002"/>
                    </a:ext>
                  </a:extLst>
                </a:gridCol>
                <a:gridCol w="157915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1000725">
                <a:tc>
                  <a:txBody>
                    <a:bodyPr/>
                    <a:lstStyle/>
                    <a:p>
                      <a:pPr marL="0" lvl="0" indent="0" algn="ctr" rtl="0">
                        <a:spcBef>
                          <a:spcPts val="0"/>
                        </a:spcBef>
                        <a:spcAft>
                          <a:spcPts val="0"/>
                        </a:spcAft>
                        <a:buNone/>
                      </a:pPr>
                      <a:r>
                        <a:rPr lang="en-US" sz="1800">
                          <a:solidFill>
                            <a:schemeClr val="lt1"/>
                          </a:solidFill>
                          <a:latin typeface="Rockwell"/>
                          <a:ea typeface="Rockwell"/>
                          <a:cs typeface="Rockwell"/>
                          <a:sym typeface="Rockwell"/>
                        </a:rPr>
                        <a:t>SPRINT</a:t>
                      </a:r>
                      <a:endParaRPr sz="1800">
                        <a:solidFill>
                          <a:schemeClr val="lt1"/>
                        </a:solidFill>
                        <a:latin typeface="Rockwell"/>
                        <a:ea typeface="Rockwell"/>
                        <a:cs typeface="Rockwell"/>
                        <a:sym typeface="Rockwell"/>
                      </a:endParaRPr>
                    </a:p>
                  </a:txBody>
                  <a:tcPr marL="91425" marR="91425" marT="91425" marB="91425">
                    <a:solidFill>
                      <a:srgbClr val="FF9900"/>
                    </a:solidFill>
                  </a:tcPr>
                </a:tc>
                <a:tc>
                  <a:txBody>
                    <a:bodyPr/>
                    <a:lstStyle/>
                    <a:p>
                      <a:pPr marL="0" lvl="0" indent="0" algn="ctr" rtl="0">
                        <a:spcBef>
                          <a:spcPts val="0"/>
                        </a:spcBef>
                        <a:spcAft>
                          <a:spcPts val="0"/>
                        </a:spcAft>
                        <a:buNone/>
                      </a:pPr>
                      <a:r>
                        <a:rPr lang="en-US" sz="1800">
                          <a:solidFill>
                            <a:schemeClr val="lt1"/>
                          </a:solidFill>
                          <a:latin typeface="Rockwell"/>
                          <a:ea typeface="Rockwell"/>
                          <a:cs typeface="Rockwell"/>
                          <a:sym typeface="Rockwell"/>
                        </a:rPr>
                        <a:t>JIRA #</a:t>
                      </a:r>
                      <a:endParaRPr sz="1800">
                        <a:solidFill>
                          <a:schemeClr val="lt1"/>
                        </a:solidFill>
                        <a:latin typeface="Rockwell"/>
                        <a:ea typeface="Rockwell"/>
                        <a:cs typeface="Rockwell"/>
                        <a:sym typeface="Rockwell"/>
                      </a:endParaRPr>
                    </a:p>
                  </a:txBody>
                  <a:tcPr marL="91425" marR="91425" marT="91425" marB="91425">
                    <a:solidFill>
                      <a:srgbClr val="FF9900"/>
                    </a:solidFill>
                  </a:tcPr>
                </a:tc>
                <a:tc>
                  <a:txBody>
                    <a:bodyPr/>
                    <a:lstStyle/>
                    <a:p>
                      <a:pPr marL="0" lvl="0" indent="0" algn="ctr" rtl="0">
                        <a:spcBef>
                          <a:spcPts val="0"/>
                        </a:spcBef>
                        <a:spcAft>
                          <a:spcPts val="0"/>
                        </a:spcAft>
                        <a:buNone/>
                      </a:pPr>
                      <a:r>
                        <a:rPr lang="en-US" sz="1800">
                          <a:solidFill>
                            <a:schemeClr val="lt1"/>
                          </a:solidFill>
                          <a:latin typeface="Rockwell"/>
                          <a:ea typeface="Rockwell"/>
                          <a:cs typeface="Rockwell"/>
                          <a:sym typeface="Rockwell"/>
                        </a:rPr>
                        <a:t>DESCRIPTION</a:t>
                      </a:r>
                      <a:endParaRPr sz="1800">
                        <a:solidFill>
                          <a:schemeClr val="lt1"/>
                        </a:solidFill>
                        <a:latin typeface="Rockwell"/>
                        <a:ea typeface="Rockwell"/>
                        <a:cs typeface="Rockwell"/>
                        <a:sym typeface="Rockwell"/>
                      </a:endParaRPr>
                    </a:p>
                  </a:txBody>
                  <a:tcPr marL="91425" marR="91425" marT="91425" marB="91425">
                    <a:solidFill>
                      <a:srgbClr val="FF9900"/>
                    </a:solidFill>
                  </a:tcPr>
                </a:tc>
                <a:tc>
                  <a:txBody>
                    <a:bodyPr/>
                    <a:lstStyle/>
                    <a:p>
                      <a:pPr marL="0" lvl="0" indent="0" algn="ctr" rtl="0">
                        <a:spcBef>
                          <a:spcPts val="0"/>
                        </a:spcBef>
                        <a:spcAft>
                          <a:spcPts val="0"/>
                        </a:spcAft>
                        <a:buNone/>
                      </a:pPr>
                      <a:r>
                        <a:rPr lang="en-US" sz="1800">
                          <a:solidFill>
                            <a:schemeClr val="lt1"/>
                          </a:solidFill>
                          <a:latin typeface="Rockwell"/>
                          <a:ea typeface="Rockwell"/>
                          <a:cs typeface="Rockwell"/>
                          <a:sym typeface="Rockwell"/>
                        </a:rPr>
                        <a:t>PRIORITY</a:t>
                      </a:r>
                      <a:endParaRPr sz="1800">
                        <a:solidFill>
                          <a:schemeClr val="lt1"/>
                        </a:solidFill>
                        <a:latin typeface="Rockwell"/>
                        <a:ea typeface="Rockwell"/>
                        <a:cs typeface="Rockwell"/>
                        <a:sym typeface="Rockwell"/>
                      </a:endParaRPr>
                    </a:p>
                  </a:txBody>
                  <a:tcPr marL="91425" marR="91425" marT="91425" marB="91425">
                    <a:solidFill>
                      <a:srgbClr val="FF9900"/>
                    </a:solidFill>
                  </a:tcPr>
                </a:tc>
                <a:tc>
                  <a:txBody>
                    <a:bodyPr/>
                    <a:lstStyle/>
                    <a:p>
                      <a:pPr marL="0" lvl="0" indent="0" algn="ctr" rtl="0">
                        <a:spcBef>
                          <a:spcPts val="0"/>
                        </a:spcBef>
                        <a:spcAft>
                          <a:spcPts val="0"/>
                        </a:spcAft>
                        <a:buNone/>
                      </a:pPr>
                      <a:r>
                        <a:rPr lang="en-US" sz="1800">
                          <a:solidFill>
                            <a:schemeClr val="lt1"/>
                          </a:solidFill>
                          <a:latin typeface="Rockwell"/>
                          <a:ea typeface="Rockwell"/>
                          <a:cs typeface="Rockwell"/>
                          <a:sym typeface="Rockwell"/>
                        </a:rPr>
                        <a:t>STATUS</a:t>
                      </a:r>
                      <a:endParaRPr sz="1800">
                        <a:solidFill>
                          <a:schemeClr val="lt1"/>
                        </a:solidFill>
                        <a:latin typeface="Rockwell"/>
                        <a:ea typeface="Rockwell"/>
                        <a:cs typeface="Rockwell"/>
                        <a:sym typeface="Rockwell"/>
                      </a:endParaRPr>
                    </a:p>
                  </a:txBody>
                  <a:tcPr marL="91425" marR="91425" marT="91425" marB="91425">
                    <a:solidFill>
                      <a:srgbClr val="FF9900"/>
                    </a:solidFill>
                  </a:tcPr>
                </a:tc>
                <a:tc>
                  <a:txBody>
                    <a:bodyPr/>
                    <a:lstStyle/>
                    <a:p>
                      <a:pPr marL="0" lvl="0" indent="0" algn="ctr" rtl="0">
                        <a:spcBef>
                          <a:spcPts val="0"/>
                        </a:spcBef>
                        <a:spcAft>
                          <a:spcPts val="0"/>
                        </a:spcAft>
                        <a:buNone/>
                      </a:pPr>
                      <a:r>
                        <a:rPr lang="en-US" sz="1800">
                          <a:solidFill>
                            <a:schemeClr val="lt1"/>
                          </a:solidFill>
                          <a:latin typeface="Rockwell"/>
                          <a:ea typeface="Rockwell"/>
                          <a:cs typeface="Rockwell"/>
                          <a:sym typeface="Rockwell"/>
                        </a:rPr>
                        <a:t>EXPECTED  COMPLETION </a:t>
                      </a:r>
                      <a:endParaRPr sz="1800">
                        <a:solidFill>
                          <a:schemeClr val="lt1"/>
                        </a:solidFill>
                        <a:latin typeface="Rockwell"/>
                        <a:ea typeface="Rockwell"/>
                        <a:cs typeface="Rockwell"/>
                        <a:sym typeface="Rockwell"/>
                      </a:endParaRPr>
                    </a:p>
                  </a:txBody>
                  <a:tcPr marL="91425" marR="91425" marT="91425" marB="91425">
                    <a:solidFill>
                      <a:srgbClr val="FF9900"/>
                    </a:solidFill>
                  </a:tcPr>
                </a:tc>
                <a:extLst>
                  <a:ext uri="{0D108BD9-81ED-4DB2-BD59-A6C34878D82A}">
                    <a16:rowId xmlns:a16="http://schemas.microsoft.com/office/drawing/2014/main" val="10000"/>
                  </a:ext>
                </a:extLst>
              </a:tr>
              <a:tr h="1000725">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SPRINT 6</a:t>
                      </a:r>
                      <a:endParaRPr>
                        <a:solidFill>
                          <a:schemeClr val="lt1"/>
                        </a:solidFill>
                        <a:latin typeface="Rockwell"/>
                        <a:ea typeface="Rockwell"/>
                        <a:cs typeface="Rockwell"/>
                        <a:sym typeface="Rockwell"/>
                      </a:endParaRPr>
                    </a:p>
                  </a:txBody>
                  <a:tcPr marL="91425" marR="91425" marT="91425" marB="91425"/>
                </a:tc>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SRIW-102</a:t>
                      </a:r>
                      <a:endParaRPr>
                        <a:solidFill>
                          <a:schemeClr val="lt1"/>
                        </a:solidFill>
                        <a:latin typeface="Rockwell"/>
                        <a:ea typeface="Rockwell"/>
                        <a:cs typeface="Rockwell"/>
                        <a:sym typeface="Rockwell"/>
                      </a:endParaRPr>
                    </a:p>
                  </a:txBody>
                  <a:tcPr marL="91425" marR="91425" marT="91425" marB="91425"/>
                </a:tc>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IMPLEMENT AWS FOR LOGIN/ PASSWORD</a:t>
                      </a:r>
                      <a:endParaRPr>
                        <a:solidFill>
                          <a:schemeClr val="lt1"/>
                        </a:solidFill>
                        <a:latin typeface="Rockwell"/>
                        <a:ea typeface="Rockwell"/>
                        <a:cs typeface="Rockwell"/>
                        <a:sym typeface="Rockwell"/>
                      </a:endParaRPr>
                    </a:p>
                  </a:txBody>
                  <a:tcPr marL="91425" marR="91425" marT="91425" marB="91425"/>
                </a:tc>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HIGH PRIORITY</a:t>
                      </a:r>
                      <a:endParaRPr>
                        <a:solidFill>
                          <a:schemeClr val="lt1"/>
                        </a:solidFill>
                        <a:latin typeface="Rockwell"/>
                        <a:ea typeface="Rockwell"/>
                        <a:cs typeface="Rockwell"/>
                        <a:sym typeface="Rockwell"/>
                      </a:endParaRPr>
                    </a:p>
                  </a:txBody>
                  <a:tcPr marL="91425" marR="91425" marT="91425" marB="91425"/>
                </a:tc>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INCOMPLETE</a:t>
                      </a:r>
                      <a:endParaRPr>
                        <a:solidFill>
                          <a:schemeClr val="lt1"/>
                        </a:solidFill>
                        <a:latin typeface="Rockwell"/>
                        <a:ea typeface="Rockwell"/>
                        <a:cs typeface="Rockwell"/>
                        <a:sym typeface="Rockwell"/>
                      </a:endParaRPr>
                    </a:p>
                  </a:txBody>
                  <a:tcPr marL="91425" marR="91425" marT="91425" marB="91425"/>
                </a:tc>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SPRINT 7</a:t>
                      </a:r>
                      <a:endParaRPr>
                        <a:solidFill>
                          <a:schemeClr val="lt1"/>
                        </a:solidFill>
                        <a:latin typeface="Rockwell"/>
                        <a:ea typeface="Rockwell"/>
                        <a:cs typeface="Rockwell"/>
                        <a:sym typeface="Rockwell"/>
                      </a:endParaRPr>
                    </a:p>
                  </a:txBody>
                  <a:tcPr marL="91425" marR="91425" marT="91425" marB="91425"/>
                </a:tc>
                <a:extLst>
                  <a:ext uri="{0D108BD9-81ED-4DB2-BD59-A6C34878D82A}">
                    <a16:rowId xmlns:a16="http://schemas.microsoft.com/office/drawing/2014/main" val="10001"/>
                  </a:ext>
                </a:extLst>
              </a:tr>
              <a:tr h="1000725">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SPRINT 6</a:t>
                      </a:r>
                      <a:endParaRPr>
                        <a:solidFill>
                          <a:schemeClr val="lt1"/>
                        </a:solidFill>
                        <a:latin typeface="Rockwell"/>
                        <a:ea typeface="Rockwell"/>
                        <a:cs typeface="Rockwell"/>
                        <a:sym typeface="Rockwell"/>
                      </a:endParaRPr>
                    </a:p>
                  </a:txBody>
                  <a:tcPr marL="91425" marR="91425" marT="91425" marB="91425"/>
                </a:tc>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SRIW-104</a:t>
                      </a:r>
                      <a:endParaRPr>
                        <a:solidFill>
                          <a:schemeClr val="lt1"/>
                        </a:solidFill>
                        <a:latin typeface="Rockwell"/>
                        <a:ea typeface="Rockwell"/>
                        <a:cs typeface="Rockwell"/>
                        <a:sym typeface="Rockwell"/>
                      </a:endParaRPr>
                    </a:p>
                  </a:txBody>
                  <a:tcPr marL="91425" marR="91425" marT="91425" marB="91425"/>
                </a:tc>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MOVE SITE FROM LOCAL MACHINE TO LIVE DOMAIN ON WEB </a:t>
                      </a:r>
                      <a:endParaRPr>
                        <a:solidFill>
                          <a:schemeClr val="lt1"/>
                        </a:solidFill>
                        <a:latin typeface="Rockwell"/>
                        <a:ea typeface="Rockwell"/>
                        <a:cs typeface="Rockwell"/>
                        <a:sym typeface="Rockwell"/>
                      </a:endParaRPr>
                    </a:p>
                  </a:txBody>
                  <a:tcPr marL="91425" marR="91425" marT="91425" marB="91425"/>
                </a:tc>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LOW PRIORITY</a:t>
                      </a:r>
                      <a:endParaRPr>
                        <a:solidFill>
                          <a:schemeClr val="lt1"/>
                        </a:solidFill>
                        <a:latin typeface="Rockwell"/>
                        <a:ea typeface="Rockwell"/>
                        <a:cs typeface="Rockwell"/>
                        <a:sym typeface="Rockwell"/>
                      </a:endParaRPr>
                    </a:p>
                  </a:txBody>
                  <a:tcPr marL="91425" marR="91425" marT="91425" marB="91425"/>
                </a:tc>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INCOMPLETE</a:t>
                      </a:r>
                      <a:endParaRPr>
                        <a:solidFill>
                          <a:schemeClr val="lt1"/>
                        </a:solidFill>
                        <a:latin typeface="Rockwell"/>
                        <a:ea typeface="Rockwell"/>
                        <a:cs typeface="Rockwell"/>
                        <a:sym typeface="Rockwell"/>
                      </a:endParaRPr>
                    </a:p>
                  </a:txBody>
                  <a:tcPr marL="91425" marR="91425" marT="91425" marB="91425"/>
                </a:tc>
                <a:tc>
                  <a:txBody>
                    <a:bodyPr/>
                    <a:lstStyle/>
                    <a:p>
                      <a:pPr marL="0" lvl="0" indent="0" algn="ctr" rtl="0">
                        <a:spcBef>
                          <a:spcPts val="0"/>
                        </a:spcBef>
                        <a:spcAft>
                          <a:spcPts val="0"/>
                        </a:spcAft>
                        <a:buNone/>
                      </a:pPr>
                      <a:r>
                        <a:rPr lang="en-US">
                          <a:solidFill>
                            <a:schemeClr val="lt1"/>
                          </a:solidFill>
                          <a:latin typeface="Rockwell"/>
                          <a:ea typeface="Rockwell"/>
                          <a:cs typeface="Rockwell"/>
                          <a:sym typeface="Rockwell"/>
                        </a:rPr>
                        <a:t>SPRINT 7</a:t>
                      </a:r>
                      <a:endParaRPr>
                        <a:solidFill>
                          <a:schemeClr val="lt1"/>
                        </a:solidFill>
                        <a:latin typeface="Rockwell"/>
                        <a:ea typeface="Rockwell"/>
                        <a:cs typeface="Rockwell"/>
                        <a:sym typeface="Rockwell"/>
                      </a:endParaRPr>
                    </a:p>
                  </a:txBody>
                  <a:tcPr marL="91425" marR="91425" marT="91425" marB="91425"/>
                </a:tc>
                <a:extLst>
                  <a:ext uri="{0D108BD9-81ED-4DB2-BD59-A6C34878D82A}">
                    <a16:rowId xmlns:a16="http://schemas.microsoft.com/office/drawing/2014/main" val="10002"/>
                  </a:ext>
                </a:extLst>
              </a:tr>
            </a:tbl>
          </a:graphicData>
        </a:graphic>
      </p:graphicFrame>
      <p:sp>
        <p:nvSpPr>
          <p:cNvPr id="289" name="Google Shape;289;p31"/>
          <p:cNvSpPr txBox="1"/>
          <p:nvPr/>
        </p:nvSpPr>
        <p:spPr>
          <a:xfrm>
            <a:off x="755000" y="5392725"/>
            <a:ext cx="3103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What went wrong ??</a:t>
            </a:r>
            <a:endParaRPr sz="2400">
              <a:solidFill>
                <a:schemeClr val="lt1"/>
              </a:solidFill>
              <a:latin typeface="Avenir"/>
              <a:ea typeface="Avenir"/>
              <a:cs typeface="Avenir"/>
              <a:sym typeface="Avenir"/>
            </a:endParaRPr>
          </a:p>
        </p:txBody>
      </p:sp>
      <p:sp>
        <p:nvSpPr>
          <p:cNvPr id="290" name="Google Shape;290;p31"/>
          <p:cNvSpPr txBox="1"/>
          <p:nvPr/>
        </p:nvSpPr>
        <p:spPr>
          <a:xfrm>
            <a:off x="4038525" y="5144575"/>
            <a:ext cx="73092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Avenir"/>
              <a:buChar char="●"/>
            </a:pPr>
            <a:r>
              <a:rPr lang="en-US">
                <a:solidFill>
                  <a:schemeClr val="lt1"/>
                </a:solidFill>
                <a:latin typeface="Avenir"/>
                <a:ea typeface="Avenir"/>
                <a:cs typeface="Avenir"/>
                <a:sym typeface="Avenir"/>
              </a:rPr>
              <a:t>It is a lengthy process to set up an AWS account and going through the documentation for cloud deployment.</a:t>
            </a:r>
            <a:endParaRPr>
              <a:solidFill>
                <a:schemeClr val="lt1"/>
              </a:solidFill>
              <a:latin typeface="Avenir"/>
              <a:ea typeface="Avenir"/>
              <a:cs typeface="Avenir"/>
              <a:sym typeface="Avenir"/>
            </a:endParaRPr>
          </a:p>
          <a:p>
            <a:pPr marL="457200" lvl="0" indent="-317500" algn="l" rtl="0">
              <a:spcBef>
                <a:spcPts val="0"/>
              </a:spcBef>
              <a:spcAft>
                <a:spcPts val="0"/>
              </a:spcAft>
              <a:buClr>
                <a:schemeClr val="lt1"/>
              </a:buClr>
              <a:buSzPts val="1400"/>
              <a:buFont typeface="Avenir"/>
              <a:buChar char="●"/>
            </a:pPr>
            <a:r>
              <a:rPr lang="en-US">
                <a:solidFill>
                  <a:schemeClr val="lt1"/>
                </a:solidFill>
                <a:latin typeface="Avenir"/>
                <a:ea typeface="Avenir"/>
                <a:cs typeface="Avenir"/>
                <a:sym typeface="Avenir"/>
              </a:rPr>
              <a:t>Running the code on a local machine allows the developer flexibility while the website is still being developed.</a:t>
            </a:r>
            <a:endParaRPr>
              <a:solidFill>
                <a:schemeClr val="lt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
        <p:cNvGrpSpPr/>
        <p:nvPr/>
      </p:nvGrpSpPr>
      <p:grpSpPr>
        <a:xfrm>
          <a:off x="0" y="0"/>
          <a:ext cx="0" cy="0"/>
          <a:chOff x="0" y="0"/>
          <a:chExt cx="0" cy="0"/>
        </a:xfrm>
      </p:grpSpPr>
      <p:sp>
        <p:nvSpPr>
          <p:cNvPr id="118" name="Google Shape;118;p14"/>
          <p:cNvSpPr/>
          <p:nvPr/>
        </p:nvSpPr>
        <p:spPr>
          <a:xfrm>
            <a:off x="-58125"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25000"/>
              </a:lnSpc>
              <a:spcBef>
                <a:spcPts val="1000"/>
              </a:spcBef>
              <a:spcAft>
                <a:spcPts val="0"/>
              </a:spcAft>
              <a:buClr>
                <a:schemeClr val="dk1"/>
              </a:buClr>
              <a:buSzPts val="1100"/>
              <a:buFont typeface="Arial"/>
              <a:buNone/>
            </a:pPr>
            <a:endParaRPr sz="1500" b="1">
              <a:solidFill>
                <a:schemeClr val="lt1"/>
              </a:solidFill>
            </a:endParaRPr>
          </a:p>
        </p:txBody>
      </p:sp>
      <p:pic>
        <p:nvPicPr>
          <p:cNvPr id="119" name="Google Shape;119;p14" descr="An abstract genetic concept"/>
          <p:cNvPicPr preferRelativeResize="0"/>
          <p:nvPr/>
        </p:nvPicPr>
        <p:blipFill rotWithShape="1">
          <a:blip r:embed="rId3">
            <a:alphaModFix amt="97000"/>
          </a:blip>
          <a:srcRect t="21873" b="21877"/>
          <a:stretch/>
        </p:blipFill>
        <p:spPr>
          <a:xfrm>
            <a:off x="-58130" y="10"/>
            <a:ext cx="12192000" cy="6858000"/>
          </a:xfrm>
          <a:custGeom>
            <a:avLst/>
            <a:gdLst/>
            <a:ahLst/>
            <a:cxnLst/>
            <a:rect l="l" t="t" r="r" b="b"/>
            <a:pathLst>
              <a:path w="12192000" h="6858000" extrusionOk="0">
                <a:moveTo>
                  <a:pt x="0" y="0"/>
                </a:moveTo>
                <a:lnTo>
                  <a:pt x="12192000" y="0"/>
                </a:lnTo>
                <a:lnTo>
                  <a:pt x="12192000" y="6858000"/>
                </a:lnTo>
                <a:lnTo>
                  <a:pt x="0" y="6858000"/>
                </a:lnTo>
                <a:close/>
              </a:path>
            </a:pathLst>
          </a:custGeom>
          <a:noFill/>
          <a:ln>
            <a:noFill/>
          </a:ln>
        </p:spPr>
      </p:pic>
      <p:cxnSp>
        <p:nvCxnSpPr>
          <p:cNvPr id="120" name="Google Shape;120;p14"/>
          <p:cNvCxnSpPr/>
          <p:nvPr/>
        </p:nvCxnSpPr>
        <p:spPr>
          <a:xfrm rot="5400000">
            <a:off x="5767875" y="5435810"/>
            <a:ext cx="540000" cy="0"/>
          </a:xfrm>
          <a:prstGeom prst="straightConnector1">
            <a:avLst/>
          </a:prstGeom>
          <a:noFill/>
          <a:ln w="12700" cap="flat" cmpd="sng">
            <a:solidFill>
              <a:srgbClr val="FFFFFF"/>
            </a:solidFill>
            <a:prstDash val="solid"/>
            <a:round/>
            <a:headEnd type="none" w="sm" len="sm"/>
            <a:tailEnd type="none" w="sm" len="sm"/>
          </a:ln>
        </p:spPr>
      </p:cxnSp>
      <p:sp>
        <p:nvSpPr>
          <p:cNvPr id="121" name="Google Shape;121;p14"/>
          <p:cNvSpPr txBox="1">
            <a:spLocks noGrp="1"/>
          </p:cNvSpPr>
          <p:nvPr>
            <p:ph type="ctrTitle"/>
          </p:nvPr>
        </p:nvSpPr>
        <p:spPr>
          <a:xfrm>
            <a:off x="1475200" y="237390"/>
            <a:ext cx="7797900" cy="712200"/>
          </a:xfrm>
          <a:prstGeom prst="rect">
            <a:avLst/>
          </a:prstGeom>
          <a:noFill/>
          <a:ln>
            <a:noFill/>
          </a:ln>
        </p:spPr>
        <p:txBody>
          <a:bodyPr spcFirstLastPara="1" wrap="square" lIns="0" tIns="0" rIns="0" bIns="0" anchor="t" anchorCtr="0">
            <a:normAutofit/>
          </a:bodyPr>
          <a:lstStyle/>
          <a:p>
            <a:pPr marL="0" marR="0" lvl="0" indent="0" algn="ctr" rtl="0">
              <a:lnSpc>
                <a:spcPct val="100000"/>
              </a:lnSpc>
              <a:spcBef>
                <a:spcPts val="0"/>
              </a:spcBef>
              <a:spcAft>
                <a:spcPts val="0"/>
              </a:spcAft>
              <a:buClr>
                <a:srgbClr val="FFC000"/>
              </a:buClr>
              <a:buSzPts val="4000"/>
              <a:buFont typeface="Rockwell"/>
              <a:buNone/>
            </a:pPr>
            <a:r>
              <a:rPr lang="en-US" sz="4000" b="1">
                <a:solidFill>
                  <a:srgbClr val="FFC000"/>
                </a:solidFill>
              </a:rPr>
              <a:t>AGENDA</a:t>
            </a:r>
            <a:endParaRPr/>
          </a:p>
        </p:txBody>
      </p:sp>
      <p:sp>
        <p:nvSpPr>
          <p:cNvPr id="122" name="Google Shape;122;p14"/>
          <p:cNvSpPr txBox="1"/>
          <p:nvPr/>
        </p:nvSpPr>
        <p:spPr>
          <a:xfrm>
            <a:off x="3232609" y="2856197"/>
            <a:ext cx="23691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25000"/>
              </a:lnSpc>
              <a:spcBef>
                <a:spcPts val="1000"/>
              </a:spcBef>
              <a:spcAft>
                <a:spcPts val="0"/>
              </a:spcAft>
              <a:buClr>
                <a:schemeClr val="dk1"/>
              </a:buClr>
              <a:buSzPts val="1100"/>
              <a:buFont typeface="Arial"/>
              <a:buNone/>
            </a:pPr>
            <a:endParaRPr sz="1500" b="1">
              <a:solidFill>
                <a:schemeClr val="lt1"/>
              </a:solidFill>
            </a:endParaRPr>
          </a:p>
        </p:txBody>
      </p:sp>
      <p:sp>
        <p:nvSpPr>
          <p:cNvPr id="123" name="Google Shape;123;p14"/>
          <p:cNvSpPr txBox="1"/>
          <p:nvPr/>
        </p:nvSpPr>
        <p:spPr>
          <a:xfrm>
            <a:off x="8571608" y="2856715"/>
            <a:ext cx="28272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25000"/>
              </a:lnSpc>
              <a:spcBef>
                <a:spcPts val="1000"/>
              </a:spcBef>
              <a:spcAft>
                <a:spcPts val="0"/>
              </a:spcAft>
              <a:buClr>
                <a:schemeClr val="dk1"/>
              </a:buClr>
              <a:buSzPts val="1100"/>
              <a:buFont typeface="Arial"/>
              <a:buNone/>
            </a:pPr>
            <a:endParaRPr sz="1500" b="1">
              <a:solidFill>
                <a:schemeClr val="lt1"/>
              </a:solidFill>
            </a:endParaRPr>
          </a:p>
        </p:txBody>
      </p:sp>
      <p:sp>
        <p:nvSpPr>
          <p:cNvPr id="124" name="Google Shape;124;p14"/>
          <p:cNvSpPr txBox="1"/>
          <p:nvPr/>
        </p:nvSpPr>
        <p:spPr>
          <a:xfrm>
            <a:off x="3390677" y="5713101"/>
            <a:ext cx="13173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25000"/>
              </a:lnSpc>
              <a:spcBef>
                <a:spcPts val="1000"/>
              </a:spcBef>
              <a:spcAft>
                <a:spcPts val="0"/>
              </a:spcAft>
              <a:buClr>
                <a:schemeClr val="dk1"/>
              </a:buClr>
              <a:buSzPts val="1100"/>
              <a:buFont typeface="Arial"/>
              <a:buNone/>
            </a:pPr>
            <a:endParaRPr sz="1500" b="1">
              <a:solidFill>
                <a:schemeClr val="lt1"/>
              </a:solidFill>
            </a:endParaRPr>
          </a:p>
        </p:txBody>
      </p:sp>
      <p:sp>
        <p:nvSpPr>
          <p:cNvPr id="125" name="Google Shape;125;p14"/>
          <p:cNvSpPr txBox="1"/>
          <p:nvPr/>
        </p:nvSpPr>
        <p:spPr>
          <a:xfrm>
            <a:off x="9146779" y="5672641"/>
            <a:ext cx="16578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26" name="Google Shape;126;p14"/>
          <p:cNvSpPr txBox="1"/>
          <p:nvPr/>
        </p:nvSpPr>
        <p:spPr>
          <a:xfrm>
            <a:off x="774675" y="1084925"/>
            <a:ext cx="11209500" cy="5376000"/>
          </a:xfrm>
          <a:prstGeom prst="rect">
            <a:avLst/>
          </a:prstGeom>
          <a:noFill/>
          <a:ln>
            <a:noFill/>
          </a:ln>
          <a:effectLst>
            <a:reflection dist="38100" dir="5400000" fadeDir="5400012" sy="-100000" algn="bl" rotWithShape="0"/>
          </a:effectLst>
        </p:spPr>
        <p:txBody>
          <a:bodyPr spcFirstLastPara="1" wrap="square" lIns="91425" tIns="45700" rIns="91425" bIns="45700" anchor="t" anchorCtr="0">
            <a:noAutofit/>
          </a:bodyPr>
          <a:lstStyle/>
          <a:p>
            <a:pPr marL="0" marR="0" lvl="0" indent="0" algn="l" rtl="0">
              <a:lnSpc>
                <a:spcPct val="125000"/>
              </a:lnSpc>
              <a:spcBef>
                <a:spcPts val="1000"/>
              </a:spcBef>
              <a:spcAft>
                <a:spcPts val="0"/>
              </a:spcAft>
              <a:buClr>
                <a:schemeClr val="dk1"/>
              </a:buClr>
              <a:buSzPts val="1100"/>
              <a:buFont typeface="Arial"/>
              <a:buNone/>
            </a:pPr>
            <a:r>
              <a:rPr lang="en-US" sz="1800" b="1" dirty="0">
                <a:solidFill>
                  <a:schemeClr val="lt1"/>
                </a:solidFill>
                <a:latin typeface="Rockwell"/>
                <a:ea typeface="Rockwell"/>
                <a:cs typeface="Rockwell"/>
                <a:sym typeface="Rockwell"/>
              </a:rPr>
              <a:t>1. TEAM MEMBERS ROLES				10. PRODUCT BACKLOG</a:t>
            </a:r>
            <a:endParaRPr sz="1800" b="1" dirty="0">
              <a:solidFill>
                <a:schemeClr val="lt1"/>
              </a:solidFill>
              <a:latin typeface="Rockwell"/>
              <a:ea typeface="Rockwell"/>
              <a:cs typeface="Rockwell"/>
              <a:sym typeface="Rockwell"/>
            </a:endParaRPr>
          </a:p>
          <a:p>
            <a:pPr marL="0" marR="0" lvl="0" indent="0" algn="l" rtl="0">
              <a:lnSpc>
                <a:spcPct val="125000"/>
              </a:lnSpc>
              <a:spcBef>
                <a:spcPts val="1000"/>
              </a:spcBef>
              <a:spcAft>
                <a:spcPts val="0"/>
              </a:spcAft>
              <a:buClr>
                <a:schemeClr val="dk1"/>
              </a:buClr>
              <a:buSzPts val="1100"/>
              <a:buFont typeface="Arial"/>
              <a:buNone/>
            </a:pPr>
            <a:r>
              <a:rPr lang="en-US" sz="1800" b="1" dirty="0">
                <a:solidFill>
                  <a:schemeClr val="lt1"/>
                </a:solidFill>
                <a:latin typeface="Rockwell"/>
                <a:ea typeface="Rockwell"/>
                <a:cs typeface="Rockwell"/>
                <a:sym typeface="Rockwell"/>
              </a:rPr>
              <a:t>2. PROBLEM STATEMENT				11. SPRINT BACKLOG</a:t>
            </a:r>
            <a:endParaRPr sz="1800" b="1" dirty="0">
              <a:solidFill>
                <a:schemeClr val="lt1"/>
              </a:solidFill>
              <a:latin typeface="Rockwell"/>
              <a:ea typeface="Rockwell"/>
              <a:cs typeface="Rockwell"/>
              <a:sym typeface="Rockwell"/>
            </a:endParaRPr>
          </a:p>
          <a:p>
            <a:pPr marL="0" marR="0" lvl="0" indent="0" algn="l" rtl="0">
              <a:lnSpc>
                <a:spcPct val="125000"/>
              </a:lnSpc>
              <a:spcBef>
                <a:spcPts val="1000"/>
              </a:spcBef>
              <a:spcAft>
                <a:spcPts val="0"/>
              </a:spcAft>
              <a:buClr>
                <a:schemeClr val="dk1"/>
              </a:buClr>
              <a:buSzPts val="1100"/>
              <a:buFont typeface="Arial"/>
              <a:buNone/>
            </a:pPr>
            <a:r>
              <a:rPr lang="en-US" sz="1800" b="1" dirty="0">
                <a:solidFill>
                  <a:schemeClr val="lt1"/>
                </a:solidFill>
                <a:latin typeface="Rockwell"/>
                <a:ea typeface="Rockwell"/>
                <a:cs typeface="Rockwell"/>
                <a:sym typeface="Rockwell"/>
              </a:rPr>
              <a:t>3. PROJECT DESCRIPTION			             STORIES AND ACCEPTANCE CRITERIA</a:t>
            </a:r>
            <a:endParaRPr sz="1800" b="1" dirty="0">
              <a:solidFill>
                <a:schemeClr val="lt1"/>
              </a:solidFill>
              <a:latin typeface="Rockwell"/>
              <a:ea typeface="Rockwell"/>
              <a:cs typeface="Rockwell"/>
              <a:sym typeface="Rockwell"/>
            </a:endParaRPr>
          </a:p>
          <a:p>
            <a:pPr marL="0" marR="0" lvl="0" indent="0" algn="l" rtl="0">
              <a:lnSpc>
                <a:spcPct val="125000"/>
              </a:lnSpc>
              <a:spcBef>
                <a:spcPts val="1000"/>
              </a:spcBef>
              <a:spcAft>
                <a:spcPts val="0"/>
              </a:spcAft>
              <a:buClr>
                <a:schemeClr val="dk1"/>
              </a:buClr>
              <a:buSzPts val="1100"/>
              <a:buFont typeface="Arial"/>
              <a:buNone/>
            </a:pPr>
            <a:r>
              <a:rPr lang="en-US" sz="1800" b="1" dirty="0">
                <a:solidFill>
                  <a:schemeClr val="lt1"/>
                </a:solidFill>
                <a:latin typeface="Rockwell"/>
                <a:ea typeface="Rockwell"/>
                <a:cs typeface="Rockwell"/>
                <a:sym typeface="Rockwell"/>
              </a:rPr>
              <a:t>4. PERSONAS							             </a:t>
            </a:r>
            <a:r>
              <a:rPr lang="en-US" sz="1800" b="1">
                <a:solidFill>
                  <a:schemeClr val="lt1"/>
                </a:solidFill>
                <a:latin typeface="Rockwell"/>
                <a:ea typeface="Rockwell"/>
                <a:cs typeface="Rockwell"/>
                <a:sym typeface="Rockwell"/>
              </a:rPr>
              <a:t>TEST CASES</a:t>
            </a:r>
            <a:endParaRPr sz="1800" b="1" dirty="0">
              <a:solidFill>
                <a:schemeClr val="lt1"/>
              </a:solidFill>
              <a:latin typeface="Rockwell"/>
              <a:ea typeface="Rockwell"/>
              <a:cs typeface="Rockwell"/>
              <a:sym typeface="Rockwell"/>
            </a:endParaRPr>
          </a:p>
          <a:p>
            <a:pPr marL="0" marR="0" lvl="0" indent="0" algn="l" rtl="0">
              <a:lnSpc>
                <a:spcPct val="125000"/>
              </a:lnSpc>
              <a:spcBef>
                <a:spcPts val="1000"/>
              </a:spcBef>
              <a:spcAft>
                <a:spcPts val="0"/>
              </a:spcAft>
              <a:buClr>
                <a:schemeClr val="dk1"/>
              </a:buClr>
              <a:buSzPts val="1100"/>
              <a:buFont typeface="Arial"/>
              <a:buNone/>
            </a:pPr>
            <a:r>
              <a:rPr lang="en-US" sz="1800" b="1" dirty="0">
                <a:solidFill>
                  <a:schemeClr val="lt1"/>
                </a:solidFill>
                <a:latin typeface="Rockwell"/>
                <a:ea typeface="Rockwell"/>
                <a:cs typeface="Rockwell"/>
                <a:sym typeface="Rockwell"/>
              </a:rPr>
              <a:t>5. MVP							       12. METRICS	     </a:t>
            </a:r>
            <a:endParaRPr sz="1800" b="1" dirty="0">
              <a:solidFill>
                <a:schemeClr val="lt1"/>
              </a:solidFill>
              <a:latin typeface="Rockwell"/>
              <a:ea typeface="Rockwell"/>
              <a:cs typeface="Rockwell"/>
              <a:sym typeface="Rockwell"/>
            </a:endParaRPr>
          </a:p>
          <a:p>
            <a:pPr marL="0" marR="0" lvl="0" indent="0" algn="l" rtl="0">
              <a:lnSpc>
                <a:spcPct val="125000"/>
              </a:lnSpc>
              <a:spcBef>
                <a:spcPts val="1000"/>
              </a:spcBef>
              <a:spcAft>
                <a:spcPts val="0"/>
              </a:spcAft>
              <a:buClr>
                <a:schemeClr val="dk1"/>
              </a:buClr>
              <a:buSzPts val="1100"/>
              <a:buFont typeface="Arial"/>
              <a:buNone/>
            </a:pPr>
            <a:r>
              <a:rPr lang="en-US" sz="1800" b="1" dirty="0">
                <a:solidFill>
                  <a:schemeClr val="lt1"/>
                </a:solidFill>
                <a:latin typeface="Rockwell"/>
                <a:ea typeface="Rockwell"/>
                <a:cs typeface="Rockwell"/>
                <a:sym typeface="Rockwell"/>
              </a:rPr>
              <a:t>6. TECHNOLOGIES 					 13. RETROSPECTIVE</a:t>
            </a:r>
            <a:endParaRPr sz="1800" b="1" dirty="0">
              <a:solidFill>
                <a:schemeClr val="lt1"/>
              </a:solidFill>
              <a:latin typeface="Rockwell"/>
              <a:ea typeface="Rockwell"/>
              <a:cs typeface="Rockwell"/>
              <a:sym typeface="Rockwell"/>
            </a:endParaRPr>
          </a:p>
          <a:p>
            <a:pPr marL="0" marR="0" lvl="0" indent="0" algn="l" rtl="0">
              <a:lnSpc>
                <a:spcPct val="125000"/>
              </a:lnSpc>
              <a:spcBef>
                <a:spcPts val="1000"/>
              </a:spcBef>
              <a:spcAft>
                <a:spcPts val="0"/>
              </a:spcAft>
              <a:buClr>
                <a:schemeClr val="dk1"/>
              </a:buClr>
              <a:buSzPts val="1100"/>
              <a:buFont typeface="Arial"/>
              <a:buNone/>
            </a:pPr>
            <a:r>
              <a:rPr lang="en-US" sz="1800" b="1" dirty="0">
                <a:solidFill>
                  <a:schemeClr val="lt1"/>
                </a:solidFill>
                <a:latin typeface="Rockwell"/>
                <a:ea typeface="Rockwell"/>
                <a:cs typeface="Rockwell"/>
                <a:sym typeface="Rockwell"/>
              </a:rPr>
              <a:t>7. ARCHITECTURE DIAGRAM             			    14. SPRINT 7 STORIES</a:t>
            </a:r>
            <a:endParaRPr sz="1800" b="1" dirty="0">
              <a:solidFill>
                <a:schemeClr val="lt1"/>
              </a:solidFill>
              <a:latin typeface="Rockwell"/>
              <a:ea typeface="Rockwell"/>
              <a:cs typeface="Rockwell"/>
              <a:sym typeface="Rockwell"/>
            </a:endParaRPr>
          </a:p>
          <a:p>
            <a:pPr marL="0" marR="0" lvl="0" indent="0" algn="l" rtl="0">
              <a:lnSpc>
                <a:spcPct val="125000"/>
              </a:lnSpc>
              <a:spcBef>
                <a:spcPts val="1000"/>
              </a:spcBef>
              <a:spcAft>
                <a:spcPts val="0"/>
              </a:spcAft>
              <a:buClr>
                <a:schemeClr val="dk1"/>
              </a:buClr>
              <a:buSzPts val="1100"/>
              <a:buFont typeface="Arial"/>
              <a:buNone/>
            </a:pPr>
            <a:r>
              <a:rPr lang="en-US" sz="1800" b="1" dirty="0">
                <a:solidFill>
                  <a:schemeClr val="lt1"/>
                </a:solidFill>
                <a:latin typeface="Rockwell"/>
                <a:ea typeface="Rockwell"/>
                <a:cs typeface="Rockwell"/>
                <a:sym typeface="Rockwell"/>
              </a:rPr>
              <a:t>8. SPRINT 5 RECAP					    15. PROJECT DEMO - GITHUB LINK</a:t>
            </a:r>
            <a:endParaRPr sz="1800" b="1" dirty="0">
              <a:solidFill>
                <a:schemeClr val="lt1"/>
              </a:solidFill>
              <a:latin typeface="Rockwell"/>
              <a:ea typeface="Rockwell"/>
              <a:cs typeface="Rockwell"/>
              <a:sym typeface="Rockwell"/>
            </a:endParaRPr>
          </a:p>
          <a:p>
            <a:pPr marL="0" marR="0" lvl="0" indent="0" algn="l" rtl="0">
              <a:lnSpc>
                <a:spcPct val="125000"/>
              </a:lnSpc>
              <a:spcBef>
                <a:spcPts val="1000"/>
              </a:spcBef>
              <a:spcAft>
                <a:spcPts val="0"/>
              </a:spcAft>
              <a:buClr>
                <a:schemeClr val="dk1"/>
              </a:buClr>
              <a:buSzPts val="1100"/>
              <a:buFont typeface="Arial"/>
              <a:buNone/>
            </a:pPr>
            <a:r>
              <a:rPr lang="en-US" sz="1800" b="1" dirty="0">
                <a:solidFill>
                  <a:schemeClr val="lt1"/>
                </a:solidFill>
                <a:latin typeface="Rockwell"/>
                <a:ea typeface="Rockwell"/>
                <a:cs typeface="Rockwell"/>
                <a:sym typeface="Rockwell"/>
              </a:rPr>
              <a:t>9.IMPROVEMENTS					       </a:t>
            </a:r>
            <a:endParaRPr sz="1800" b="1" dirty="0">
              <a:solidFill>
                <a:schemeClr val="lt1"/>
              </a:solidFill>
              <a:latin typeface="Rockwell"/>
              <a:ea typeface="Rockwell"/>
              <a:cs typeface="Rockwell"/>
              <a:sym typeface="Rockwe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4"/>
        <p:cNvGrpSpPr/>
        <p:nvPr/>
      </p:nvGrpSpPr>
      <p:grpSpPr>
        <a:xfrm>
          <a:off x="0" y="0"/>
          <a:ext cx="0" cy="0"/>
          <a:chOff x="0" y="0"/>
          <a:chExt cx="0" cy="0"/>
        </a:xfrm>
      </p:grpSpPr>
      <p:sp>
        <p:nvSpPr>
          <p:cNvPr id="295" name="Google Shape;295;p32"/>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SzPts val="2000"/>
              <a:buNone/>
            </a:pPr>
            <a:endParaRPr sz="2000" b="1">
              <a:solidFill>
                <a:schemeClr val="lt1"/>
              </a:solidFill>
              <a:latin typeface="Avenir"/>
              <a:ea typeface="Avenir"/>
              <a:cs typeface="Avenir"/>
              <a:sym typeface="Avenir"/>
            </a:endParaRPr>
          </a:p>
        </p:txBody>
      </p:sp>
      <p:sp>
        <p:nvSpPr>
          <p:cNvPr id="296" name="Google Shape;296;p32"/>
          <p:cNvSpPr txBox="1"/>
          <p:nvPr/>
        </p:nvSpPr>
        <p:spPr>
          <a:xfrm>
            <a:off x="137705" y="535075"/>
            <a:ext cx="11513400" cy="959400"/>
          </a:xfrm>
          <a:prstGeom prst="rect">
            <a:avLst/>
          </a:prstGeom>
          <a:noFill/>
          <a:ln>
            <a:noFill/>
          </a:ln>
        </p:spPr>
        <p:txBody>
          <a:bodyPr spcFirstLastPara="1" wrap="square" lIns="0" tIns="0" rIns="0" bIns="0" anchor="ctr" anchorCtr="0">
            <a:normAutofit fontScale="70000" lnSpcReduction="20000"/>
          </a:bodyPr>
          <a:lstStyle/>
          <a:p>
            <a:pPr marL="0" marR="0" lvl="0" indent="0" algn="l" rtl="0">
              <a:lnSpc>
                <a:spcPct val="100000"/>
              </a:lnSpc>
              <a:spcBef>
                <a:spcPts val="0"/>
              </a:spcBef>
              <a:spcAft>
                <a:spcPts val="0"/>
              </a:spcAft>
              <a:buClr>
                <a:srgbClr val="FFC000"/>
              </a:buClr>
              <a:buSzPct val="100000"/>
              <a:buFont typeface="Rockwell"/>
              <a:buNone/>
            </a:pPr>
            <a:endParaRPr sz="2800">
              <a:solidFill>
                <a:schemeClr val="lt1"/>
              </a:solidFill>
              <a:latin typeface="Rockwell"/>
              <a:ea typeface="Rockwell"/>
              <a:cs typeface="Rockwell"/>
              <a:sym typeface="Rockwell"/>
            </a:endParaRPr>
          </a:p>
          <a:p>
            <a:pPr marL="0" marR="0" lvl="0" indent="0" algn="ctr" rtl="0">
              <a:lnSpc>
                <a:spcPct val="100000"/>
              </a:lnSpc>
              <a:spcBef>
                <a:spcPts val="0"/>
              </a:spcBef>
              <a:spcAft>
                <a:spcPts val="0"/>
              </a:spcAft>
              <a:buNone/>
            </a:pPr>
            <a:r>
              <a:rPr lang="en-US" sz="4000" b="1">
                <a:solidFill>
                  <a:srgbClr val="FFC000"/>
                </a:solidFill>
                <a:latin typeface="Rockwell"/>
                <a:ea typeface="Rockwell"/>
                <a:cs typeface="Rockwell"/>
                <a:sym typeface="Rockwell"/>
              </a:rPr>
              <a:t>USER</a:t>
            </a:r>
            <a:r>
              <a:rPr lang="en-US" sz="2800">
                <a:solidFill>
                  <a:schemeClr val="lt1"/>
                </a:solidFill>
                <a:latin typeface="Rockwell"/>
                <a:ea typeface="Rockwell"/>
                <a:cs typeface="Rockwell"/>
                <a:sym typeface="Rockwell"/>
              </a:rPr>
              <a:t> </a:t>
            </a:r>
            <a:r>
              <a:rPr lang="en-US" sz="4000" b="1">
                <a:solidFill>
                  <a:srgbClr val="FFC000"/>
                </a:solidFill>
                <a:latin typeface="Rockwell"/>
                <a:ea typeface="Rockwell"/>
                <a:cs typeface="Rockwell"/>
                <a:sym typeface="Rockwell"/>
              </a:rPr>
              <a:t>STORY &amp; ACCEPTANCE CRITERIA</a:t>
            </a:r>
            <a:endParaRPr sz="4000" b="1">
              <a:solidFill>
                <a:srgbClr val="FFC000"/>
              </a:solidFill>
              <a:latin typeface="Rockwell"/>
              <a:ea typeface="Rockwell"/>
              <a:cs typeface="Rockwell"/>
              <a:sym typeface="Rockwell"/>
            </a:endParaRPr>
          </a:p>
          <a:p>
            <a:pPr marL="0" marR="0" lvl="0" indent="0" algn="ctr" rtl="0">
              <a:lnSpc>
                <a:spcPct val="100000"/>
              </a:lnSpc>
              <a:spcBef>
                <a:spcPts val="0"/>
              </a:spcBef>
              <a:spcAft>
                <a:spcPts val="0"/>
              </a:spcAft>
              <a:buNone/>
            </a:pPr>
            <a:endParaRPr sz="4000" b="1">
              <a:solidFill>
                <a:srgbClr val="FFC000"/>
              </a:solidFill>
              <a:latin typeface="Rockwell"/>
              <a:ea typeface="Rockwell"/>
              <a:cs typeface="Rockwell"/>
              <a:sym typeface="Rockwell"/>
            </a:endParaRPr>
          </a:p>
        </p:txBody>
      </p:sp>
      <p:sp>
        <p:nvSpPr>
          <p:cNvPr id="297" name="Google Shape;297;p32"/>
          <p:cNvSpPr txBox="1">
            <a:spLocks noGrp="1"/>
          </p:cNvSpPr>
          <p:nvPr>
            <p:ph type="sldNum" idx="12"/>
          </p:nvPr>
        </p:nvSpPr>
        <p:spPr>
          <a:xfrm>
            <a:off x="9442800" y="6401999"/>
            <a:ext cx="2208300" cy="369300"/>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20</a:t>
            </a:fld>
            <a:endParaRPr/>
          </a:p>
        </p:txBody>
      </p:sp>
      <p:sp>
        <p:nvSpPr>
          <p:cNvPr id="298" name="Google Shape;298;p32"/>
          <p:cNvSpPr txBox="1"/>
          <p:nvPr/>
        </p:nvSpPr>
        <p:spPr>
          <a:xfrm>
            <a:off x="839700" y="1766700"/>
            <a:ext cx="10512600" cy="3324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a:solidFill>
                  <a:schemeClr val="lt1"/>
                </a:solidFill>
                <a:latin typeface="Rockwell"/>
                <a:ea typeface="Rockwell"/>
                <a:cs typeface="Rockwell"/>
                <a:sym typeface="Rockwell"/>
              </a:rPr>
              <a:t>User Story:</a:t>
            </a: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None/>
            </a:pPr>
            <a:r>
              <a:rPr lang="en-US" sz="2000" b="1">
                <a:solidFill>
                  <a:schemeClr val="lt1"/>
                </a:solidFill>
                <a:latin typeface="Rockwell"/>
                <a:ea typeface="Rockwell"/>
                <a:cs typeface="Rockwell"/>
                <a:sym typeface="Rockwell"/>
              </a:rPr>
              <a:t>As a social investor, I'd like to be informed of the ESG score of the firm I'm investing in before buying any stocks.</a:t>
            </a: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None/>
            </a:pP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None/>
            </a:pPr>
            <a:r>
              <a:rPr lang="en-US" sz="2000" b="1">
                <a:solidFill>
                  <a:schemeClr val="lt1"/>
                </a:solidFill>
                <a:latin typeface="Rockwell"/>
                <a:ea typeface="Rockwell"/>
                <a:cs typeface="Rockwell"/>
                <a:sym typeface="Rockwell"/>
              </a:rPr>
              <a:t>Acceptance criteria:</a:t>
            </a: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None/>
            </a:pPr>
            <a:r>
              <a:rPr lang="en-US" sz="2000" b="1">
                <a:solidFill>
                  <a:schemeClr val="lt1"/>
                </a:solidFill>
                <a:latin typeface="Rockwell"/>
                <a:ea typeface="Rockwell"/>
                <a:cs typeface="Rockwell"/>
                <a:sym typeface="Rockwell"/>
              </a:rPr>
              <a:t>Given that the investor is already on the page, he or she will enter the name of the company in the search box and click the submit button, which will then display the company's ESG score.</a:t>
            </a: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None/>
            </a:pPr>
            <a:endParaRPr sz="2000" b="1">
              <a:solidFill>
                <a:schemeClr val="lt1"/>
              </a:solidFill>
              <a:latin typeface="Rockwell"/>
              <a:ea typeface="Rockwell"/>
              <a:cs typeface="Rockwell"/>
              <a:sym typeface="Rockwe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02"/>
        <p:cNvGrpSpPr/>
        <p:nvPr/>
      </p:nvGrpSpPr>
      <p:grpSpPr>
        <a:xfrm>
          <a:off x="0" y="0"/>
          <a:ext cx="0" cy="0"/>
          <a:chOff x="0" y="0"/>
          <a:chExt cx="0" cy="0"/>
        </a:xfrm>
      </p:grpSpPr>
      <p:sp>
        <p:nvSpPr>
          <p:cNvPr id="303" name="Google Shape;303;p33"/>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SzPts val="2000"/>
              <a:buNone/>
            </a:pPr>
            <a:endParaRPr sz="2000" b="1">
              <a:solidFill>
                <a:schemeClr val="lt1"/>
              </a:solidFill>
              <a:latin typeface="Avenir"/>
              <a:ea typeface="Avenir"/>
              <a:cs typeface="Avenir"/>
              <a:sym typeface="Avenir"/>
            </a:endParaRPr>
          </a:p>
        </p:txBody>
      </p:sp>
      <p:sp>
        <p:nvSpPr>
          <p:cNvPr id="304" name="Google Shape;304;p33"/>
          <p:cNvSpPr txBox="1"/>
          <p:nvPr/>
        </p:nvSpPr>
        <p:spPr>
          <a:xfrm>
            <a:off x="137705" y="602750"/>
            <a:ext cx="11513400" cy="959400"/>
          </a:xfrm>
          <a:prstGeom prst="rect">
            <a:avLst/>
          </a:prstGeom>
          <a:noFill/>
          <a:ln>
            <a:noFill/>
          </a:ln>
        </p:spPr>
        <p:txBody>
          <a:bodyPr spcFirstLastPara="1" wrap="square" lIns="0" tIns="0" rIns="0" bIns="0" anchor="ctr" anchorCtr="0">
            <a:normAutofit fontScale="70000" lnSpcReduction="20000"/>
          </a:bodyPr>
          <a:lstStyle/>
          <a:p>
            <a:pPr marL="0" marR="0" lvl="0" indent="0" algn="l" rtl="0">
              <a:lnSpc>
                <a:spcPct val="100000"/>
              </a:lnSpc>
              <a:spcBef>
                <a:spcPts val="0"/>
              </a:spcBef>
              <a:spcAft>
                <a:spcPts val="0"/>
              </a:spcAft>
              <a:buClr>
                <a:srgbClr val="FFC000"/>
              </a:buClr>
              <a:buSzPct val="100000"/>
              <a:buFont typeface="Rockwell"/>
              <a:buNone/>
            </a:pPr>
            <a:endParaRPr sz="2800">
              <a:solidFill>
                <a:schemeClr val="lt1"/>
              </a:solidFill>
              <a:latin typeface="Rockwell"/>
              <a:ea typeface="Rockwell"/>
              <a:cs typeface="Rockwell"/>
              <a:sym typeface="Rockwell"/>
            </a:endParaRPr>
          </a:p>
          <a:p>
            <a:pPr marL="0" marR="0" lvl="0" indent="0" algn="ctr" rtl="0">
              <a:lnSpc>
                <a:spcPct val="100000"/>
              </a:lnSpc>
              <a:spcBef>
                <a:spcPts val="0"/>
              </a:spcBef>
              <a:spcAft>
                <a:spcPts val="0"/>
              </a:spcAft>
              <a:buNone/>
            </a:pPr>
            <a:r>
              <a:rPr lang="en-US" sz="4000" b="1">
                <a:solidFill>
                  <a:srgbClr val="FFC000"/>
                </a:solidFill>
                <a:latin typeface="Rockwell"/>
                <a:ea typeface="Rockwell"/>
                <a:cs typeface="Rockwell"/>
                <a:sym typeface="Rockwell"/>
              </a:rPr>
              <a:t>USER</a:t>
            </a:r>
            <a:r>
              <a:rPr lang="en-US" sz="2800">
                <a:solidFill>
                  <a:schemeClr val="lt1"/>
                </a:solidFill>
                <a:latin typeface="Rockwell"/>
                <a:ea typeface="Rockwell"/>
                <a:cs typeface="Rockwell"/>
                <a:sym typeface="Rockwell"/>
              </a:rPr>
              <a:t> </a:t>
            </a:r>
            <a:r>
              <a:rPr lang="en-US" sz="4000" b="1">
                <a:solidFill>
                  <a:srgbClr val="FFC000"/>
                </a:solidFill>
                <a:latin typeface="Rockwell"/>
                <a:ea typeface="Rockwell"/>
                <a:cs typeface="Rockwell"/>
                <a:sym typeface="Rockwell"/>
              </a:rPr>
              <a:t>STORY &amp; ACCEPTANCE CRITERIA</a:t>
            </a:r>
            <a:endParaRPr sz="4000" b="1">
              <a:solidFill>
                <a:srgbClr val="FFC000"/>
              </a:solidFill>
              <a:latin typeface="Rockwell"/>
              <a:ea typeface="Rockwell"/>
              <a:cs typeface="Rockwell"/>
              <a:sym typeface="Rockwell"/>
            </a:endParaRPr>
          </a:p>
          <a:p>
            <a:pPr marL="0" marR="0" lvl="0" indent="0" algn="ctr" rtl="0">
              <a:lnSpc>
                <a:spcPct val="100000"/>
              </a:lnSpc>
              <a:spcBef>
                <a:spcPts val="0"/>
              </a:spcBef>
              <a:spcAft>
                <a:spcPts val="0"/>
              </a:spcAft>
              <a:buNone/>
            </a:pPr>
            <a:endParaRPr sz="4000" b="1">
              <a:solidFill>
                <a:srgbClr val="FFC000"/>
              </a:solidFill>
              <a:latin typeface="Rockwell"/>
              <a:ea typeface="Rockwell"/>
              <a:cs typeface="Rockwell"/>
              <a:sym typeface="Rockwell"/>
            </a:endParaRPr>
          </a:p>
        </p:txBody>
      </p:sp>
      <p:sp>
        <p:nvSpPr>
          <p:cNvPr id="305" name="Google Shape;305;p33"/>
          <p:cNvSpPr txBox="1">
            <a:spLocks noGrp="1"/>
          </p:cNvSpPr>
          <p:nvPr>
            <p:ph type="sldNum" idx="12"/>
          </p:nvPr>
        </p:nvSpPr>
        <p:spPr>
          <a:xfrm>
            <a:off x="9442800" y="6401999"/>
            <a:ext cx="2208300" cy="369300"/>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21</a:t>
            </a:fld>
            <a:endParaRPr/>
          </a:p>
        </p:txBody>
      </p:sp>
      <p:sp>
        <p:nvSpPr>
          <p:cNvPr id="306" name="Google Shape;306;p33"/>
          <p:cNvSpPr txBox="1"/>
          <p:nvPr/>
        </p:nvSpPr>
        <p:spPr>
          <a:xfrm>
            <a:off x="839700" y="1766700"/>
            <a:ext cx="10512600" cy="3678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000" b="1">
                <a:solidFill>
                  <a:schemeClr val="lt1"/>
                </a:solidFill>
                <a:latin typeface="Rockwell"/>
                <a:ea typeface="Rockwell"/>
                <a:cs typeface="Rockwell"/>
                <a:sym typeface="Rockwell"/>
              </a:rPr>
              <a:t>User Story:</a:t>
            </a: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Clr>
                <a:schemeClr val="dk1"/>
              </a:buClr>
              <a:buSzPts val="1100"/>
              <a:buFont typeface="Arial"/>
              <a:buNone/>
            </a:pPr>
            <a:r>
              <a:rPr lang="en-US" sz="2000" b="1">
                <a:solidFill>
                  <a:schemeClr val="lt1"/>
                </a:solidFill>
                <a:latin typeface="Rockwell"/>
                <a:ea typeface="Rockwell"/>
                <a:cs typeface="Rockwell"/>
                <a:sym typeface="Rockwell"/>
              </a:rPr>
              <a:t>In order to provide my clients with beneficial returns, as an investment advisor, I want to be able to view historical data for the company.</a:t>
            </a: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Clr>
                <a:schemeClr val="dk1"/>
              </a:buClr>
              <a:buSzPts val="1100"/>
              <a:buFont typeface="Arial"/>
              <a:buNone/>
            </a:pP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Clr>
                <a:schemeClr val="dk1"/>
              </a:buClr>
              <a:buSzPts val="1100"/>
              <a:buFont typeface="Arial"/>
              <a:buNone/>
            </a:pPr>
            <a:r>
              <a:rPr lang="en-US" sz="2000" b="1">
                <a:solidFill>
                  <a:schemeClr val="lt1"/>
                </a:solidFill>
                <a:latin typeface="Rockwell"/>
                <a:ea typeface="Rockwell"/>
                <a:cs typeface="Rockwell"/>
                <a:sym typeface="Rockwell"/>
              </a:rPr>
              <a:t>Acceptance criteria:</a:t>
            </a: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Clr>
                <a:schemeClr val="dk1"/>
              </a:buClr>
              <a:buSzPts val="1100"/>
              <a:buFont typeface="Arial"/>
              <a:buNone/>
            </a:pPr>
            <a:r>
              <a:rPr lang="en-US" sz="2000" b="1">
                <a:solidFill>
                  <a:schemeClr val="lt1"/>
                </a:solidFill>
                <a:latin typeface="Rockwell"/>
                <a:ea typeface="Rockwell"/>
                <a:cs typeface="Rockwell"/>
                <a:sym typeface="Rockwell"/>
              </a:rPr>
              <a:t>Given that the user is already on the page, he or she will type the firm name into the search field, which will display the company's historical trend over the last x months.</a:t>
            </a: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Clr>
                <a:schemeClr val="dk1"/>
              </a:buClr>
              <a:buSzPts val="1100"/>
              <a:buFont typeface="Arial"/>
              <a:buNone/>
            </a:pP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None/>
            </a:pPr>
            <a:endParaRPr sz="2000" b="1">
              <a:solidFill>
                <a:schemeClr val="lt1"/>
              </a:solidFill>
              <a:latin typeface="Rockwell"/>
              <a:ea typeface="Rockwell"/>
              <a:cs typeface="Rockwell"/>
              <a:sym typeface="Rockwe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10"/>
        <p:cNvGrpSpPr/>
        <p:nvPr/>
      </p:nvGrpSpPr>
      <p:grpSpPr>
        <a:xfrm>
          <a:off x="0" y="0"/>
          <a:ext cx="0" cy="0"/>
          <a:chOff x="0" y="0"/>
          <a:chExt cx="0" cy="0"/>
        </a:xfrm>
      </p:grpSpPr>
      <p:sp>
        <p:nvSpPr>
          <p:cNvPr id="311" name="Google Shape;311;p34"/>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SzPts val="2000"/>
              <a:buNone/>
            </a:pPr>
            <a:endParaRPr sz="2000" b="1">
              <a:solidFill>
                <a:schemeClr val="lt1"/>
              </a:solidFill>
              <a:latin typeface="Avenir"/>
              <a:ea typeface="Avenir"/>
              <a:cs typeface="Avenir"/>
              <a:sym typeface="Avenir"/>
            </a:endParaRPr>
          </a:p>
        </p:txBody>
      </p:sp>
      <p:sp>
        <p:nvSpPr>
          <p:cNvPr id="312" name="Google Shape;312;p34"/>
          <p:cNvSpPr txBox="1"/>
          <p:nvPr/>
        </p:nvSpPr>
        <p:spPr>
          <a:xfrm>
            <a:off x="339305" y="670450"/>
            <a:ext cx="11513400" cy="959400"/>
          </a:xfrm>
          <a:prstGeom prst="rect">
            <a:avLst/>
          </a:prstGeom>
          <a:noFill/>
          <a:ln>
            <a:noFill/>
          </a:ln>
        </p:spPr>
        <p:txBody>
          <a:bodyPr spcFirstLastPara="1" wrap="square" lIns="0" tIns="0" rIns="0" bIns="0" anchor="ctr" anchorCtr="0">
            <a:normAutofit fontScale="70000" lnSpcReduction="20000"/>
          </a:bodyPr>
          <a:lstStyle/>
          <a:p>
            <a:pPr marL="0" marR="0" lvl="0" indent="0" algn="l" rtl="0">
              <a:lnSpc>
                <a:spcPct val="100000"/>
              </a:lnSpc>
              <a:spcBef>
                <a:spcPts val="0"/>
              </a:spcBef>
              <a:spcAft>
                <a:spcPts val="0"/>
              </a:spcAft>
              <a:buClr>
                <a:srgbClr val="FFC000"/>
              </a:buClr>
              <a:buSzPct val="100000"/>
              <a:buFont typeface="Rockwell"/>
              <a:buNone/>
            </a:pPr>
            <a:endParaRPr sz="2800">
              <a:solidFill>
                <a:schemeClr val="lt1"/>
              </a:solidFill>
              <a:latin typeface="Rockwell"/>
              <a:ea typeface="Rockwell"/>
              <a:cs typeface="Rockwell"/>
              <a:sym typeface="Rockwell"/>
            </a:endParaRPr>
          </a:p>
          <a:p>
            <a:pPr marL="0" marR="0" lvl="0" indent="0" algn="ctr" rtl="0">
              <a:lnSpc>
                <a:spcPct val="100000"/>
              </a:lnSpc>
              <a:spcBef>
                <a:spcPts val="0"/>
              </a:spcBef>
              <a:spcAft>
                <a:spcPts val="0"/>
              </a:spcAft>
              <a:buNone/>
            </a:pPr>
            <a:r>
              <a:rPr lang="en-US" sz="4000" b="1">
                <a:solidFill>
                  <a:srgbClr val="FFC000"/>
                </a:solidFill>
                <a:latin typeface="Rockwell"/>
                <a:ea typeface="Rockwell"/>
                <a:cs typeface="Rockwell"/>
                <a:sym typeface="Rockwell"/>
              </a:rPr>
              <a:t>USER</a:t>
            </a:r>
            <a:r>
              <a:rPr lang="en-US" sz="2800">
                <a:solidFill>
                  <a:schemeClr val="lt1"/>
                </a:solidFill>
                <a:latin typeface="Rockwell"/>
                <a:ea typeface="Rockwell"/>
                <a:cs typeface="Rockwell"/>
                <a:sym typeface="Rockwell"/>
              </a:rPr>
              <a:t> </a:t>
            </a:r>
            <a:r>
              <a:rPr lang="en-US" sz="4000" b="1">
                <a:solidFill>
                  <a:srgbClr val="FFC000"/>
                </a:solidFill>
                <a:latin typeface="Rockwell"/>
                <a:ea typeface="Rockwell"/>
                <a:cs typeface="Rockwell"/>
                <a:sym typeface="Rockwell"/>
              </a:rPr>
              <a:t>STORY &amp; ACCEPTANCE CRITERIA</a:t>
            </a:r>
            <a:endParaRPr sz="4000" b="1">
              <a:solidFill>
                <a:srgbClr val="FFC000"/>
              </a:solidFill>
              <a:latin typeface="Rockwell"/>
              <a:ea typeface="Rockwell"/>
              <a:cs typeface="Rockwell"/>
              <a:sym typeface="Rockwell"/>
            </a:endParaRPr>
          </a:p>
          <a:p>
            <a:pPr marL="0" marR="0" lvl="0" indent="0" algn="ctr" rtl="0">
              <a:lnSpc>
                <a:spcPct val="100000"/>
              </a:lnSpc>
              <a:spcBef>
                <a:spcPts val="0"/>
              </a:spcBef>
              <a:spcAft>
                <a:spcPts val="0"/>
              </a:spcAft>
              <a:buNone/>
            </a:pPr>
            <a:endParaRPr sz="4000" b="1">
              <a:solidFill>
                <a:srgbClr val="FFC000"/>
              </a:solidFill>
              <a:latin typeface="Rockwell"/>
              <a:ea typeface="Rockwell"/>
              <a:cs typeface="Rockwell"/>
              <a:sym typeface="Rockwell"/>
            </a:endParaRPr>
          </a:p>
        </p:txBody>
      </p:sp>
      <p:sp>
        <p:nvSpPr>
          <p:cNvPr id="313" name="Google Shape;313;p34"/>
          <p:cNvSpPr txBox="1">
            <a:spLocks noGrp="1"/>
          </p:cNvSpPr>
          <p:nvPr>
            <p:ph type="sldNum" idx="12"/>
          </p:nvPr>
        </p:nvSpPr>
        <p:spPr>
          <a:xfrm>
            <a:off x="9442800" y="6401999"/>
            <a:ext cx="2208300" cy="369300"/>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22</a:t>
            </a:fld>
            <a:endParaRPr/>
          </a:p>
        </p:txBody>
      </p:sp>
      <p:sp>
        <p:nvSpPr>
          <p:cNvPr id="314" name="Google Shape;314;p34"/>
          <p:cNvSpPr txBox="1"/>
          <p:nvPr/>
        </p:nvSpPr>
        <p:spPr>
          <a:xfrm>
            <a:off x="839700" y="1766700"/>
            <a:ext cx="10512600" cy="3678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a:solidFill>
                  <a:schemeClr val="lt1"/>
                </a:solidFill>
                <a:latin typeface="Rockwell"/>
                <a:ea typeface="Rockwell"/>
                <a:cs typeface="Rockwell"/>
                <a:sym typeface="Rockwell"/>
              </a:rPr>
              <a:t>User Story:</a:t>
            </a: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None/>
            </a:pPr>
            <a:r>
              <a:rPr lang="en-US" sz="2000" b="1">
                <a:solidFill>
                  <a:schemeClr val="lt1"/>
                </a:solidFill>
                <a:latin typeface="Rockwell"/>
                <a:ea typeface="Rockwell"/>
                <a:cs typeface="Rockwell"/>
                <a:sym typeface="Rockwell"/>
              </a:rPr>
              <a:t>I want to be able to invest in socially conscious companies as a young, inexperienced investor, and I want to learn as much as I can about the particular firm before I buy any of its stocks.</a:t>
            </a: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None/>
            </a:pP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None/>
            </a:pPr>
            <a:r>
              <a:rPr lang="en-US" sz="2000" b="1">
                <a:solidFill>
                  <a:schemeClr val="lt1"/>
                </a:solidFill>
                <a:latin typeface="Rockwell"/>
                <a:ea typeface="Rockwell"/>
                <a:cs typeface="Rockwell"/>
                <a:sym typeface="Rockwell"/>
              </a:rPr>
              <a:t>Acceptance criteria:</a:t>
            </a:r>
            <a:endParaRPr sz="2000" b="1">
              <a:solidFill>
                <a:schemeClr val="lt1"/>
              </a:solidFill>
              <a:latin typeface="Rockwell"/>
              <a:ea typeface="Rockwell"/>
              <a:cs typeface="Rockwell"/>
              <a:sym typeface="Rockwell"/>
            </a:endParaRPr>
          </a:p>
          <a:p>
            <a:pPr marL="0" marR="0" lvl="0" indent="0" algn="l" rtl="0">
              <a:lnSpc>
                <a:spcPct val="115000"/>
              </a:lnSpc>
              <a:spcBef>
                <a:spcPts val="0"/>
              </a:spcBef>
              <a:spcAft>
                <a:spcPts val="0"/>
              </a:spcAft>
              <a:buNone/>
            </a:pPr>
            <a:r>
              <a:rPr lang="en-US" sz="2000" b="1">
                <a:solidFill>
                  <a:schemeClr val="lt1"/>
                </a:solidFill>
                <a:latin typeface="Rockwell"/>
                <a:ea typeface="Rockwell"/>
                <a:cs typeface="Rockwell"/>
                <a:sym typeface="Rockwell"/>
              </a:rPr>
              <a:t>Given that the user is already on the website, he or she will type the firm name into the search bar and click Submit. After reading historical data and ESG score, the user can scroll to the bottom of the page and click Invest, which will take them to a third-party payment channel once they are pleased.</a:t>
            </a:r>
            <a:endParaRPr sz="2000" b="1">
              <a:solidFill>
                <a:schemeClr val="lt1"/>
              </a:solidFill>
              <a:latin typeface="Rockwell"/>
              <a:ea typeface="Rockwell"/>
              <a:cs typeface="Rockwell"/>
              <a:sym typeface="Rockwe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18"/>
        <p:cNvGrpSpPr/>
        <p:nvPr/>
      </p:nvGrpSpPr>
      <p:grpSpPr>
        <a:xfrm>
          <a:off x="0" y="0"/>
          <a:ext cx="0" cy="0"/>
          <a:chOff x="0" y="0"/>
          <a:chExt cx="0" cy="0"/>
        </a:xfrm>
      </p:grpSpPr>
      <p:sp>
        <p:nvSpPr>
          <p:cNvPr id="319" name="Google Shape;319;p3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cxnSp>
        <p:nvCxnSpPr>
          <p:cNvPr id="320" name="Google Shape;320;p35"/>
          <p:cNvCxnSpPr/>
          <p:nvPr/>
        </p:nvCxnSpPr>
        <p:spPr>
          <a:xfrm>
            <a:off x="9438531" y="2310207"/>
            <a:ext cx="540000" cy="0"/>
          </a:xfrm>
          <a:prstGeom prst="straightConnector1">
            <a:avLst/>
          </a:prstGeom>
          <a:noFill/>
          <a:ln w="12700" cap="flat" cmpd="sng">
            <a:solidFill>
              <a:schemeClr val="lt1"/>
            </a:solidFill>
            <a:prstDash val="solid"/>
            <a:round/>
            <a:headEnd type="none" w="sm" len="sm"/>
            <a:tailEnd type="none" w="sm" len="sm"/>
          </a:ln>
        </p:spPr>
      </p:cxnSp>
      <p:sp>
        <p:nvSpPr>
          <p:cNvPr id="321" name="Google Shape;321;p35"/>
          <p:cNvSpPr txBox="1"/>
          <p:nvPr/>
        </p:nvSpPr>
        <p:spPr>
          <a:xfrm>
            <a:off x="137455" y="90300"/>
            <a:ext cx="11513400" cy="959400"/>
          </a:xfrm>
          <a:prstGeom prst="rect">
            <a:avLst/>
          </a:prstGeom>
          <a:noFill/>
          <a:ln>
            <a:noFill/>
          </a:ln>
        </p:spPr>
        <p:txBody>
          <a:bodyPr spcFirstLastPara="1" wrap="square" lIns="0" tIns="0" rIns="0" bIns="0" anchor="b" anchorCtr="0">
            <a:normAutofit/>
          </a:bodyPr>
          <a:lstStyle/>
          <a:p>
            <a:pPr marL="0" marR="0" lvl="0" indent="0" algn="ctr" rtl="0">
              <a:lnSpc>
                <a:spcPct val="100000"/>
              </a:lnSpc>
              <a:spcBef>
                <a:spcPts val="0"/>
              </a:spcBef>
              <a:spcAft>
                <a:spcPts val="0"/>
              </a:spcAft>
              <a:buClr>
                <a:srgbClr val="FFC000"/>
              </a:buClr>
              <a:buSzPts val="2800"/>
              <a:buFont typeface="Rockwell"/>
              <a:buNone/>
            </a:pPr>
            <a:r>
              <a:rPr lang="en-US" sz="2800" b="1" cap="none">
                <a:solidFill>
                  <a:srgbClr val="FFC000"/>
                </a:solidFill>
                <a:latin typeface="Rockwell"/>
                <a:ea typeface="Rockwell"/>
                <a:cs typeface="Rockwell"/>
                <a:sym typeface="Rockwell"/>
              </a:rPr>
              <a:t>SPRINT </a:t>
            </a:r>
            <a:r>
              <a:rPr lang="en-US" sz="2800" b="1">
                <a:solidFill>
                  <a:srgbClr val="FFC000"/>
                </a:solidFill>
                <a:latin typeface="Rockwell"/>
                <a:ea typeface="Rockwell"/>
                <a:cs typeface="Rockwell"/>
                <a:sym typeface="Rockwell"/>
              </a:rPr>
              <a:t>6</a:t>
            </a:r>
            <a:r>
              <a:rPr lang="en-US" sz="2800" b="1" cap="none">
                <a:solidFill>
                  <a:srgbClr val="FFC000"/>
                </a:solidFill>
                <a:latin typeface="Rockwell"/>
                <a:ea typeface="Rockwell"/>
                <a:cs typeface="Rockwell"/>
                <a:sym typeface="Rockwell"/>
              </a:rPr>
              <a:t>:</a:t>
            </a:r>
            <a:br>
              <a:rPr lang="en-US" sz="2800" cap="none">
                <a:solidFill>
                  <a:schemeClr val="lt1"/>
                </a:solidFill>
                <a:latin typeface="Rockwell"/>
                <a:ea typeface="Rockwell"/>
                <a:cs typeface="Rockwell"/>
                <a:sym typeface="Rockwell"/>
              </a:rPr>
            </a:br>
            <a:r>
              <a:rPr lang="en-US" sz="2800" cap="none">
                <a:solidFill>
                  <a:schemeClr val="lt1"/>
                </a:solidFill>
                <a:latin typeface="Rockwell"/>
                <a:ea typeface="Rockwell"/>
                <a:cs typeface="Rockwell"/>
                <a:sym typeface="Rockwell"/>
              </a:rPr>
              <a:t>TEST CASES</a:t>
            </a:r>
            <a:endParaRPr/>
          </a:p>
        </p:txBody>
      </p:sp>
      <p:sp>
        <p:nvSpPr>
          <p:cNvPr id="322" name="Google Shape;322;p35"/>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23</a:t>
            </a:fld>
            <a:endParaRPr/>
          </a:p>
        </p:txBody>
      </p:sp>
      <p:graphicFrame>
        <p:nvGraphicFramePr>
          <p:cNvPr id="323" name="Google Shape;323;p35"/>
          <p:cNvGraphicFramePr/>
          <p:nvPr/>
        </p:nvGraphicFramePr>
        <p:xfrm>
          <a:off x="339225" y="1163713"/>
          <a:ext cx="3000000" cy="3000000"/>
        </p:xfrm>
        <a:graphic>
          <a:graphicData uri="http://schemas.openxmlformats.org/drawingml/2006/table">
            <a:tbl>
              <a:tblPr>
                <a:noFill/>
                <a:tableStyleId>{A74D41ED-0AB5-4C2D-8426-50595E50D85C}</a:tableStyleId>
              </a:tblPr>
              <a:tblGrid>
                <a:gridCol w="1040050">
                  <a:extLst>
                    <a:ext uri="{9D8B030D-6E8A-4147-A177-3AD203B41FA5}">
                      <a16:colId xmlns:a16="http://schemas.microsoft.com/office/drawing/2014/main" val="20000"/>
                    </a:ext>
                  </a:extLst>
                </a:gridCol>
                <a:gridCol w="1435000">
                  <a:extLst>
                    <a:ext uri="{9D8B030D-6E8A-4147-A177-3AD203B41FA5}">
                      <a16:colId xmlns:a16="http://schemas.microsoft.com/office/drawing/2014/main" val="20001"/>
                    </a:ext>
                  </a:extLst>
                </a:gridCol>
                <a:gridCol w="2461425">
                  <a:extLst>
                    <a:ext uri="{9D8B030D-6E8A-4147-A177-3AD203B41FA5}">
                      <a16:colId xmlns:a16="http://schemas.microsoft.com/office/drawing/2014/main" val="20002"/>
                    </a:ext>
                  </a:extLst>
                </a:gridCol>
                <a:gridCol w="2710550">
                  <a:extLst>
                    <a:ext uri="{9D8B030D-6E8A-4147-A177-3AD203B41FA5}">
                      <a16:colId xmlns:a16="http://schemas.microsoft.com/office/drawing/2014/main" val="20003"/>
                    </a:ext>
                  </a:extLst>
                </a:gridCol>
                <a:gridCol w="807200">
                  <a:extLst>
                    <a:ext uri="{9D8B030D-6E8A-4147-A177-3AD203B41FA5}">
                      <a16:colId xmlns:a16="http://schemas.microsoft.com/office/drawing/2014/main" val="20004"/>
                    </a:ext>
                  </a:extLst>
                </a:gridCol>
                <a:gridCol w="3059325">
                  <a:extLst>
                    <a:ext uri="{9D8B030D-6E8A-4147-A177-3AD203B41FA5}">
                      <a16:colId xmlns:a16="http://schemas.microsoft.com/office/drawing/2014/main" val="20005"/>
                    </a:ext>
                  </a:extLst>
                </a:gridCol>
              </a:tblGrid>
              <a:tr h="723900">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TEST CASE ID</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SCENARIO </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TEST CASES</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EXPECTED RESULT </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PASS/FAIL</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TEST DATA</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23900">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SRIW-98</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Invest in this company</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wants to invest in a particular company then SRI website will redirect user to the third party website</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A third party website should open in new window</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Invest in this company will redirect user to a third party website for investment</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extLst>
                  <a:ext uri="{0D108BD9-81ED-4DB2-BD59-A6C34878D82A}">
                    <a16:rowId xmlns:a16="http://schemas.microsoft.com/office/drawing/2014/main" val="10001"/>
                  </a:ext>
                </a:extLst>
              </a:tr>
              <a:tr h="371475">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SRIW-61</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Graph</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can enter company name in search bar</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Graph should be displayed above the chart</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can see graph of stock price</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2"/>
                  </a:ext>
                </a:extLst>
              </a:tr>
              <a:tr h="371475">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SRIW-79</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GO</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can click on GO for login and signup</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A pop-up should open for login and sign up</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can see login and signup pop</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extLst>
                  <a:ext uri="{0D108BD9-81ED-4DB2-BD59-A6C34878D82A}">
                    <a16:rowId xmlns:a16="http://schemas.microsoft.com/office/drawing/2014/main" val="10003"/>
                  </a:ext>
                </a:extLst>
              </a:tr>
              <a:tr h="0">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SRIW-79</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Login</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can click on login button</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A login page should popup</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can enter the datails to login</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SRIW-79</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Signup</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can click on signup button</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A signup page should popup</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can enter the datails to signup</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371475">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SRIW-79</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Enter console</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can click on enter console button</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should be redirected to previous page</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can see the previous page</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6"/>
                  </a:ext>
                </a:extLst>
              </a:tr>
              <a:tr h="371475">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SRIW-79</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Login with google</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click on google authentication link</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should be able to login with google</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user can login with google</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8D8D8"/>
                    </a:solidFill>
                  </a:tcPr>
                </a:tc>
                <a:extLst>
                  <a:ext uri="{0D108BD9-81ED-4DB2-BD59-A6C34878D82A}">
                    <a16:rowId xmlns:a16="http://schemas.microsoft.com/office/drawing/2014/main" val="10007"/>
                  </a:ext>
                </a:extLst>
              </a:tr>
              <a:tr h="371475">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SRIW-97</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database</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Implement MySql for login/password</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Credentials of should be stored in DB</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n-US" sz="1200">
                          <a:latin typeface="Rockwell"/>
                          <a:ea typeface="Rockwell"/>
                          <a:cs typeface="Rockwell"/>
                          <a:sym typeface="Rockwell"/>
                        </a:rPr>
                        <a:t>credentials of user are stored in DB</a:t>
                      </a:r>
                      <a:endParaRPr sz="1200">
                        <a:latin typeface="Rockwell"/>
                        <a:ea typeface="Rockwell"/>
                        <a:cs typeface="Rockwell"/>
                        <a:sym typeface="Rockwell"/>
                      </a:endParaRPr>
                    </a:p>
                  </a:txBody>
                  <a:tcPr marL="28575" marR="28575" marT="91425" marB="91425" anchor="ctr">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6"/>
          <p:cNvSpPr txBox="1">
            <a:spLocks noGrp="1"/>
          </p:cNvSpPr>
          <p:nvPr>
            <p:ph type="ctrTitle"/>
          </p:nvPr>
        </p:nvSpPr>
        <p:spPr>
          <a:xfrm>
            <a:off x="2197100" y="1079500"/>
            <a:ext cx="7797900" cy="2138400"/>
          </a:xfrm>
          <a:prstGeom prst="rect">
            <a:avLst/>
          </a:prstGeom>
        </p:spPr>
        <p:txBody>
          <a:bodyPr spcFirstLastPara="1" wrap="square" lIns="0" tIns="0" rIns="0" bIns="0" anchor="b" anchorCtr="0">
            <a:normAutofit/>
          </a:bodyPr>
          <a:lstStyle/>
          <a:p>
            <a:pPr marL="0" lvl="0" indent="0" algn="l" rtl="0">
              <a:lnSpc>
                <a:spcPct val="115000"/>
              </a:lnSpc>
              <a:spcBef>
                <a:spcPts val="0"/>
              </a:spcBef>
              <a:spcAft>
                <a:spcPts val="0"/>
              </a:spcAft>
              <a:buClr>
                <a:schemeClr val="dk1"/>
              </a:buClr>
              <a:buSzPts val="1100"/>
              <a:buFont typeface="Arial"/>
              <a:buNone/>
            </a:pPr>
            <a:r>
              <a:rPr lang="en-US" sz="3600" b="1">
                <a:solidFill>
                  <a:srgbClr val="FFC000"/>
                </a:solidFill>
                <a:latin typeface="Maven Pro"/>
                <a:ea typeface="Maven Pro"/>
                <a:cs typeface="Maven Pro"/>
                <a:sym typeface="Maven Pro"/>
              </a:rPr>
              <a:t>METRICS </a:t>
            </a:r>
            <a:endParaRPr sz="3600" b="1">
              <a:solidFill>
                <a:srgbClr val="FFC000"/>
              </a:solidFill>
              <a:latin typeface="Maven Pro"/>
              <a:ea typeface="Maven Pro"/>
              <a:cs typeface="Maven Pro"/>
              <a:sym typeface="Maven Pro"/>
            </a:endParaRPr>
          </a:p>
          <a:p>
            <a:pPr marL="0" lvl="0" indent="0" algn="l" rtl="0">
              <a:lnSpc>
                <a:spcPct val="115000"/>
              </a:lnSpc>
              <a:spcBef>
                <a:spcPts val="0"/>
              </a:spcBef>
              <a:spcAft>
                <a:spcPts val="0"/>
              </a:spcAft>
              <a:buClr>
                <a:schemeClr val="dk1"/>
              </a:buClr>
              <a:buSzPts val="1100"/>
              <a:buFont typeface="Arial"/>
              <a:buNone/>
            </a:pPr>
            <a:r>
              <a:rPr lang="en-US" sz="1500" b="1">
                <a:solidFill>
                  <a:srgbClr val="FFC000"/>
                </a:solidFill>
                <a:latin typeface="Maven Pro"/>
                <a:ea typeface="Maven Pro"/>
                <a:cs typeface="Maven Pro"/>
                <a:sym typeface="Maven Pro"/>
              </a:rPr>
              <a:t>TEAM VELOCITY</a:t>
            </a:r>
            <a:endParaRPr sz="1500" b="1">
              <a:solidFill>
                <a:srgbClr val="FFC000"/>
              </a:solidFill>
              <a:latin typeface="Maven Pro"/>
              <a:ea typeface="Maven Pro"/>
              <a:cs typeface="Maven Pro"/>
              <a:sym typeface="Maven Pro"/>
            </a:endParaRPr>
          </a:p>
          <a:p>
            <a:pPr marL="0" lvl="0" indent="0" algn="l" rtl="0">
              <a:lnSpc>
                <a:spcPct val="115000"/>
              </a:lnSpc>
              <a:spcBef>
                <a:spcPts val="0"/>
              </a:spcBef>
              <a:spcAft>
                <a:spcPts val="0"/>
              </a:spcAft>
              <a:buClr>
                <a:schemeClr val="dk1"/>
              </a:buClr>
              <a:buSzPts val="1100"/>
              <a:buFont typeface="Arial"/>
              <a:buNone/>
            </a:pPr>
            <a:r>
              <a:rPr lang="en-US" sz="1500" b="1">
                <a:solidFill>
                  <a:srgbClr val="FFC000"/>
                </a:solidFill>
                <a:latin typeface="Maven Pro"/>
                <a:ea typeface="Maven Pro"/>
                <a:cs typeface="Maven Pro"/>
                <a:sym typeface="Maven Pro"/>
              </a:rPr>
              <a:t>BURNDOWN CHARTS</a:t>
            </a:r>
            <a:endParaRPr sz="1500" b="1">
              <a:solidFill>
                <a:srgbClr val="FFC000"/>
              </a:solidFill>
              <a:latin typeface="Maven Pro"/>
              <a:ea typeface="Maven Pro"/>
              <a:cs typeface="Maven Pro"/>
              <a:sym typeface="Maven Pro"/>
            </a:endParaRPr>
          </a:p>
          <a:p>
            <a:pPr marL="0" lvl="0" indent="0" algn="l" rtl="0">
              <a:lnSpc>
                <a:spcPct val="115000"/>
              </a:lnSpc>
              <a:spcBef>
                <a:spcPts val="0"/>
              </a:spcBef>
              <a:spcAft>
                <a:spcPts val="0"/>
              </a:spcAft>
              <a:buNone/>
            </a:pPr>
            <a:r>
              <a:rPr lang="en-US" sz="1500" b="1">
                <a:solidFill>
                  <a:srgbClr val="FFC000"/>
                </a:solidFill>
                <a:latin typeface="Maven Pro"/>
                <a:ea typeface="Maven Pro"/>
                <a:cs typeface="Maven Pro"/>
                <a:sym typeface="Maven Pro"/>
              </a:rPr>
              <a:t>COMMITTED/ COMPLETED RATIO</a:t>
            </a:r>
            <a:r>
              <a:rPr lang="en-US" sz="2100" b="1">
                <a:solidFill>
                  <a:srgbClr val="FFC000"/>
                </a:solidFill>
                <a:latin typeface="Maven Pro"/>
                <a:ea typeface="Maven Pro"/>
                <a:cs typeface="Maven Pro"/>
                <a:sym typeface="Maven Pro"/>
              </a:rPr>
              <a:t> </a:t>
            </a:r>
            <a:endParaRPr>
              <a:solidFill>
                <a:srgbClr val="FFC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32"/>
        <p:cNvGrpSpPr/>
        <p:nvPr/>
      </p:nvGrpSpPr>
      <p:grpSpPr>
        <a:xfrm>
          <a:off x="0" y="0"/>
          <a:ext cx="0" cy="0"/>
          <a:chOff x="0" y="0"/>
          <a:chExt cx="0" cy="0"/>
        </a:xfrm>
      </p:grpSpPr>
      <p:sp>
        <p:nvSpPr>
          <p:cNvPr id="333" name="Google Shape;333;p37"/>
          <p:cNvSpPr/>
          <p:nvPr/>
        </p:nvSpPr>
        <p:spPr>
          <a:xfrm>
            <a:off x="0" y="13"/>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34" name="Google Shape;334;p37"/>
          <p:cNvSpPr txBox="1"/>
          <p:nvPr/>
        </p:nvSpPr>
        <p:spPr>
          <a:xfrm>
            <a:off x="8904813" y="296849"/>
            <a:ext cx="3369000" cy="1432200"/>
          </a:xfrm>
          <a:prstGeom prst="rect">
            <a:avLst/>
          </a:prstGeom>
          <a:noFill/>
          <a:ln>
            <a:noFill/>
          </a:ln>
        </p:spPr>
        <p:txBody>
          <a:bodyPr spcFirstLastPara="1" wrap="square" lIns="0" tIns="0" rIns="0" bIns="0" anchor="b" anchorCtr="0">
            <a:normAutofit/>
          </a:bodyPr>
          <a:lstStyle/>
          <a:p>
            <a:pPr marL="0" marR="0" lvl="0" indent="0" algn="ctr" rtl="0">
              <a:lnSpc>
                <a:spcPct val="100000"/>
              </a:lnSpc>
              <a:spcBef>
                <a:spcPts val="0"/>
              </a:spcBef>
              <a:spcAft>
                <a:spcPts val="0"/>
              </a:spcAft>
              <a:buClr>
                <a:srgbClr val="FFC000"/>
              </a:buClr>
              <a:buSzPts val="2800"/>
              <a:buFont typeface="Rockwell"/>
              <a:buNone/>
            </a:pPr>
            <a:r>
              <a:rPr lang="en-US" sz="2800" b="1" cap="none">
                <a:solidFill>
                  <a:srgbClr val="FFC000"/>
                </a:solidFill>
                <a:latin typeface="Rockwell"/>
                <a:ea typeface="Rockwell"/>
                <a:cs typeface="Rockwell"/>
                <a:sym typeface="Rockwell"/>
              </a:rPr>
              <a:t>SPRINT </a:t>
            </a:r>
            <a:r>
              <a:rPr lang="en-US" sz="2800" b="1">
                <a:solidFill>
                  <a:srgbClr val="FFC000"/>
                </a:solidFill>
                <a:latin typeface="Rockwell"/>
                <a:ea typeface="Rockwell"/>
                <a:cs typeface="Rockwell"/>
                <a:sym typeface="Rockwell"/>
              </a:rPr>
              <a:t>6</a:t>
            </a:r>
            <a:r>
              <a:rPr lang="en-US" sz="2800" b="1" cap="none">
                <a:solidFill>
                  <a:srgbClr val="FFC000"/>
                </a:solidFill>
                <a:latin typeface="Rockwell"/>
                <a:ea typeface="Rockwell"/>
                <a:cs typeface="Rockwell"/>
                <a:sym typeface="Rockwell"/>
              </a:rPr>
              <a:t>:</a:t>
            </a:r>
            <a:br>
              <a:rPr lang="en-US" sz="2800" cap="none">
                <a:solidFill>
                  <a:schemeClr val="lt1"/>
                </a:solidFill>
                <a:latin typeface="Rockwell"/>
                <a:ea typeface="Rockwell"/>
                <a:cs typeface="Rockwell"/>
                <a:sym typeface="Rockwell"/>
              </a:rPr>
            </a:br>
            <a:r>
              <a:rPr lang="en-US" sz="2800" cap="none">
                <a:solidFill>
                  <a:schemeClr val="lt1"/>
                </a:solidFill>
                <a:latin typeface="Rockwell"/>
                <a:ea typeface="Rockwell"/>
                <a:cs typeface="Rockwell"/>
                <a:sym typeface="Rockwell"/>
              </a:rPr>
              <a:t>TEAM </a:t>
            </a:r>
            <a:r>
              <a:rPr lang="en-US" sz="2800">
                <a:solidFill>
                  <a:schemeClr val="lt1"/>
                </a:solidFill>
                <a:latin typeface="Rockwell"/>
                <a:ea typeface="Rockwell"/>
                <a:cs typeface="Rockwell"/>
                <a:sym typeface="Rockwell"/>
              </a:rPr>
              <a:t>VELOCITY</a:t>
            </a:r>
            <a:endParaRPr/>
          </a:p>
        </p:txBody>
      </p:sp>
      <p:grpSp>
        <p:nvGrpSpPr>
          <p:cNvPr id="335" name="Google Shape;335;p37"/>
          <p:cNvGrpSpPr/>
          <p:nvPr/>
        </p:nvGrpSpPr>
        <p:grpSpPr>
          <a:xfrm>
            <a:off x="129198" y="145699"/>
            <a:ext cx="8775623" cy="6625945"/>
            <a:chOff x="204980" y="1442173"/>
            <a:chExt cx="11513544" cy="5091789"/>
          </a:xfrm>
        </p:grpSpPr>
        <p:pic>
          <p:nvPicPr>
            <p:cNvPr id="336" name="Google Shape;336;p37" descr="An abstract genetic concept"/>
            <p:cNvPicPr preferRelativeResize="0"/>
            <p:nvPr/>
          </p:nvPicPr>
          <p:blipFill rotWithShape="1">
            <a:blip r:embed="rId3">
              <a:alphaModFix/>
            </a:blip>
            <a:srcRect l="21186" r="21180"/>
            <a:stretch/>
          </p:blipFill>
          <p:spPr>
            <a:xfrm>
              <a:off x="204980" y="1442173"/>
              <a:ext cx="11513544" cy="5091789"/>
            </a:xfrm>
            <a:prstGeom prst="rect">
              <a:avLst/>
            </a:prstGeom>
            <a:noFill/>
            <a:ln>
              <a:noFill/>
            </a:ln>
          </p:spPr>
        </p:pic>
        <p:sp>
          <p:nvSpPr>
            <p:cNvPr id="337" name="Google Shape;337;p37"/>
            <p:cNvSpPr/>
            <p:nvPr/>
          </p:nvSpPr>
          <p:spPr>
            <a:xfrm>
              <a:off x="326764" y="1565663"/>
              <a:ext cx="11269800" cy="4844700"/>
            </a:xfrm>
            <a:prstGeom prst="rect">
              <a:avLst/>
            </a:prstGeom>
            <a:solidFill>
              <a:srgbClr val="DDEEF2"/>
            </a:solidFill>
            <a:ln w="10775" cap="flat" cmpd="sng">
              <a:solidFill>
                <a:srgbClr val="636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b="1">
                <a:solidFill>
                  <a:schemeClr val="dk1"/>
                </a:solidFill>
                <a:latin typeface="Avenir"/>
                <a:ea typeface="Avenir"/>
                <a:cs typeface="Avenir"/>
                <a:sym typeface="Avenir"/>
              </a:endParaRPr>
            </a:p>
            <a:p>
              <a:pPr marL="285750" marR="0" lvl="0" indent="-171450" algn="ctr" rtl="0">
                <a:spcBef>
                  <a:spcPts val="0"/>
                </a:spcBef>
                <a:spcAft>
                  <a:spcPts val="0"/>
                </a:spcAft>
                <a:buClr>
                  <a:schemeClr val="lt1"/>
                </a:buClr>
                <a:buSzPts val="1800"/>
                <a:buFont typeface="Arial"/>
                <a:buNone/>
              </a:pPr>
              <a:endParaRPr sz="1800" b="1">
                <a:solidFill>
                  <a:schemeClr val="dk1"/>
                </a:solidFill>
                <a:latin typeface="Avenir"/>
                <a:ea typeface="Avenir"/>
                <a:cs typeface="Avenir"/>
                <a:sym typeface="Avenir"/>
              </a:endParaRPr>
            </a:p>
            <a:p>
              <a:pPr marL="285750" marR="0" lvl="0" indent="-171450" algn="l" rtl="0">
                <a:spcBef>
                  <a:spcPts val="0"/>
                </a:spcBef>
                <a:spcAft>
                  <a:spcPts val="0"/>
                </a:spcAft>
                <a:buClr>
                  <a:schemeClr val="lt1"/>
                </a:buClr>
                <a:buSzPts val="1800"/>
                <a:buFont typeface="Arial"/>
                <a:buNone/>
              </a:pPr>
              <a:endParaRPr sz="1800">
                <a:solidFill>
                  <a:schemeClr val="lt1"/>
                </a:solidFill>
                <a:latin typeface="Avenir"/>
                <a:ea typeface="Avenir"/>
                <a:cs typeface="Avenir"/>
                <a:sym typeface="Avenir"/>
              </a:endParaRPr>
            </a:p>
          </p:txBody>
        </p:sp>
      </p:grpSp>
      <p:sp>
        <p:nvSpPr>
          <p:cNvPr id="338" name="Google Shape;338;p37"/>
          <p:cNvSpPr txBox="1">
            <a:spLocks noGrp="1"/>
          </p:cNvSpPr>
          <p:nvPr>
            <p:ph type="sldNum" idx="12"/>
          </p:nvPr>
        </p:nvSpPr>
        <p:spPr>
          <a:xfrm>
            <a:off x="9442800" y="6401999"/>
            <a:ext cx="2208300" cy="369300"/>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25</a:t>
            </a:fld>
            <a:endParaRPr/>
          </a:p>
        </p:txBody>
      </p:sp>
      <p:pic>
        <p:nvPicPr>
          <p:cNvPr id="339" name="Google Shape;339;p37"/>
          <p:cNvPicPr preferRelativeResize="0"/>
          <p:nvPr/>
        </p:nvPicPr>
        <p:blipFill>
          <a:blip r:embed="rId4">
            <a:alphaModFix/>
          </a:blip>
          <a:stretch>
            <a:fillRect/>
          </a:stretch>
        </p:blipFill>
        <p:spPr>
          <a:xfrm>
            <a:off x="222475" y="296850"/>
            <a:ext cx="8570076" cy="6319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43"/>
        <p:cNvGrpSpPr/>
        <p:nvPr/>
      </p:nvGrpSpPr>
      <p:grpSpPr>
        <a:xfrm>
          <a:off x="0" y="0"/>
          <a:ext cx="0" cy="0"/>
          <a:chOff x="0" y="0"/>
          <a:chExt cx="0" cy="0"/>
        </a:xfrm>
      </p:grpSpPr>
      <p:sp>
        <p:nvSpPr>
          <p:cNvPr id="344" name="Google Shape;344;p38"/>
          <p:cNvSpPr/>
          <p:nvPr/>
        </p:nvSpPr>
        <p:spPr>
          <a:xfrm>
            <a:off x="6630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cxnSp>
        <p:nvCxnSpPr>
          <p:cNvPr id="345" name="Google Shape;345;p38"/>
          <p:cNvCxnSpPr/>
          <p:nvPr/>
        </p:nvCxnSpPr>
        <p:spPr>
          <a:xfrm>
            <a:off x="9438531" y="2310207"/>
            <a:ext cx="540000" cy="0"/>
          </a:xfrm>
          <a:prstGeom prst="straightConnector1">
            <a:avLst/>
          </a:prstGeom>
          <a:noFill/>
          <a:ln w="12700" cap="flat" cmpd="sng">
            <a:solidFill>
              <a:schemeClr val="lt1"/>
            </a:solidFill>
            <a:prstDash val="solid"/>
            <a:round/>
            <a:headEnd type="none" w="sm" len="sm"/>
            <a:tailEnd type="none" w="sm" len="sm"/>
          </a:ln>
        </p:spPr>
      </p:cxnSp>
      <p:sp>
        <p:nvSpPr>
          <p:cNvPr id="346" name="Google Shape;346;p38"/>
          <p:cNvSpPr txBox="1"/>
          <p:nvPr/>
        </p:nvSpPr>
        <p:spPr>
          <a:xfrm>
            <a:off x="3950800" y="311300"/>
            <a:ext cx="3369000" cy="955200"/>
          </a:xfrm>
          <a:prstGeom prst="rect">
            <a:avLst/>
          </a:prstGeom>
          <a:noFill/>
          <a:ln>
            <a:noFill/>
          </a:ln>
        </p:spPr>
        <p:txBody>
          <a:bodyPr spcFirstLastPara="1" wrap="square" lIns="0" tIns="0" rIns="0" bIns="0" anchor="b" anchorCtr="0">
            <a:normAutofit/>
          </a:bodyPr>
          <a:lstStyle/>
          <a:p>
            <a:pPr marL="0" marR="0" lvl="0" indent="0" algn="ctr" rtl="0">
              <a:lnSpc>
                <a:spcPct val="100000"/>
              </a:lnSpc>
              <a:spcBef>
                <a:spcPts val="0"/>
              </a:spcBef>
              <a:spcAft>
                <a:spcPts val="0"/>
              </a:spcAft>
              <a:buClr>
                <a:srgbClr val="FFC000"/>
              </a:buClr>
              <a:buSzPts val="2800"/>
              <a:buFont typeface="Rockwell"/>
              <a:buNone/>
            </a:pPr>
            <a:r>
              <a:rPr lang="en-US" sz="2800" b="1" cap="none">
                <a:solidFill>
                  <a:srgbClr val="FFC000"/>
                </a:solidFill>
                <a:latin typeface="Rockwell"/>
                <a:ea typeface="Rockwell"/>
                <a:cs typeface="Rockwell"/>
                <a:sym typeface="Rockwell"/>
              </a:rPr>
              <a:t>SPRINT </a:t>
            </a:r>
            <a:r>
              <a:rPr lang="en-US" sz="2800" b="1">
                <a:solidFill>
                  <a:srgbClr val="FFC000"/>
                </a:solidFill>
                <a:latin typeface="Rockwell"/>
                <a:ea typeface="Rockwell"/>
                <a:cs typeface="Rockwell"/>
                <a:sym typeface="Rockwell"/>
              </a:rPr>
              <a:t>6</a:t>
            </a:r>
            <a:r>
              <a:rPr lang="en-US" sz="2800" b="1" cap="none">
                <a:solidFill>
                  <a:srgbClr val="FFC000"/>
                </a:solidFill>
                <a:latin typeface="Rockwell"/>
                <a:ea typeface="Rockwell"/>
                <a:cs typeface="Rockwell"/>
                <a:sym typeface="Rockwell"/>
              </a:rPr>
              <a:t>:</a:t>
            </a:r>
            <a:br>
              <a:rPr lang="en-US" sz="2800" cap="none">
                <a:solidFill>
                  <a:schemeClr val="lt1"/>
                </a:solidFill>
                <a:latin typeface="Rockwell"/>
                <a:ea typeface="Rockwell"/>
                <a:cs typeface="Rockwell"/>
                <a:sym typeface="Rockwell"/>
              </a:rPr>
            </a:br>
            <a:r>
              <a:rPr lang="en-US" sz="2800" cap="none">
                <a:solidFill>
                  <a:schemeClr val="lt1"/>
                </a:solidFill>
                <a:latin typeface="Rockwell"/>
                <a:ea typeface="Rockwell"/>
                <a:cs typeface="Rockwell"/>
                <a:sym typeface="Rockwell"/>
              </a:rPr>
              <a:t>BURNDOWN CHART</a:t>
            </a:r>
            <a:endParaRPr/>
          </a:p>
        </p:txBody>
      </p:sp>
      <p:sp>
        <p:nvSpPr>
          <p:cNvPr id="347" name="Google Shape;347;p38"/>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26</a:t>
            </a:fld>
            <a:endParaRPr/>
          </a:p>
        </p:txBody>
      </p:sp>
      <p:grpSp>
        <p:nvGrpSpPr>
          <p:cNvPr id="348" name="Google Shape;348;p38"/>
          <p:cNvGrpSpPr/>
          <p:nvPr/>
        </p:nvGrpSpPr>
        <p:grpSpPr>
          <a:xfrm>
            <a:off x="1252080" y="1555381"/>
            <a:ext cx="8917240" cy="4189524"/>
            <a:chOff x="204980" y="1442173"/>
            <a:chExt cx="11513544" cy="5091789"/>
          </a:xfrm>
        </p:grpSpPr>
        <p:pic>
          <p:nvPicPr>
            <p:cNvPr id="349" name="Google Shape;349;p38" descr="An abstract genetic concept"/>
            <p:cNvPicPr preferRelativeResize="0"/>
            <p:nvPr/>
          </p:nvPicPr>
          <p:blipFill rotWithShape="1">
            <a:blip r:embed="rId3">
              <a:alphaModFix/>
            </a:blip>
            <a:srcRect l="21186" r="21180"/>
            <a:stretch/>
          </p:blipFill>
          <p:spPr>
            <a:xfrm>
              <a:off x="204980" y="1442173"/>
              <a:ext cx="11513544" cy="5091789"/>
            </a:xfrm>
            <a:prstGeom prst="rect">
              <a:avLst/>
            </a:prstGeom>
            <a:noFill/>
            <a:ln>
              <a:noFill/>
            </a:ln>
          </p:spPr>
        </p:pic>
        <p:sp>
          <p:nvSpPr>
            <p:cNvPr id="350" name="Google Shape;350;p38"/>
            <p:cNvSpPr/>
            <p:nvPr/>
          </p:nvSpPr>
          <p:spPr>
            <a:xfrm>
              <a:off x="315418" y="1557191"/>
              <a:ext cx="11269800" cy="4844700"/>
            </a:xfrm>
            <a:prstGeom prst="rect">
              <a:avLst/>
            </a:prstGeom>
            <a:solidFill>
              <a:srgbClr val="DDEEF2"/>
            </a:solidFill>
            <a:ln w="10775" cap="flat" cmpd="sng">
              <a:solidFill>
                <a:srgbClr val="636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b="1">
                <a:solidFill>
                  <a:schemeClr val="dk1"/>
                </a:solidFill>
                <a:latin typeface="Avenir"/>
                <a:ea typeface="Avenir"/>
                <a:cs typeface="Avenir"/>
                <a:sym typeface="Avenir"/>
              </a:endParaRPr>
            </a:p>
            <a:p>
              <a:pPr marL="285750" marR="0" lvl="0" indent="-171450" algn="ctr" rtl="0">
                <a:spcBef>
                  <a:spcPts val="0"/>
                </a:spcBef>
                <a:spcAft>
                  <a:spcPts val="0"/>
                </a:spcAft>
                <a:buClr>
                  <a:schemeClr val="lt1"/>
                </a:buClr>
                <a:buSzPts val="1800"/>
                <a:buFont typeface="Arial"/>
                <a:buNone/>
              </a:pPr>
              <a:endParaRPr sz="1800" b="1">
                <a:solidFill>
                  <a:schemeClr val="dk1"/>
                </a:solidFill>
                <a:latin typeface="Avenir"/>
                <a:ea typeface="Avenir"/>
                <a:cs typeface="Avenir"/>
                <a:sym typeface="Avenir"/>
              </a:endParaRPr>
            </a:p>
            <a:p>
              <a:pPr marL="285750" marR="0" lvl="0" indent="-171450" algn="l" rtl="0">
                <a:spcBef>
                  <a:spcPts val="0"/>
                </a:spcBef>
                <a:spcAft>
                  <a:spcPts val="0"/>
                </a:spcAft>
                <a:buClr>
                  <a:schemeClr val="lt1"/>
                </a:buClr>
                <a:buSzPts val="1800"/>
                <a:buFont typeface="Arial"/>
                <a:buNone/>
              </a:pPr>
              <a:endParaRPr sz="1800">
                <a:solidFill>
                  <a:schemeClr val="lt1"/>
                </a:solidFill>
                <a:latin typeface="Avenir"/>
                <a:ea typeface="Avenir"/>
                <a:cs typeface="Avenir"/>
                <a:sym typeface="Avenir"/>
              </a:endParaRPr>
            </a:p>
          </p:txBody>
        </p:sp>
      </p:grpSp>
      <p:pic>
        <p:nvPicPr>
          <p:cNvPr id="351" name="Google Shape;351;p38"/>
          <p:cNvPicPr preferRelativeResize="0"/>
          <p:nvPr/>
        </p:nvPicPr>
        <p:blipFill>
          <a:blip r:embed="rId4">
            <a:alphaModFix/>
          </a:blip>
          <a:stretch>
            <a:fillRect/>
          </a:stretch>
        </p:blipFill>
        <p:spPr>
          <a:xfrm>
            <a:off x="1361500" y="1660025"/>
            <a:ext cx="8669176" cy="3969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5"/>
        <p:cNvGrpSpPr/>
        <p:nvPr/>
      </p:nvGrpSpPr>
      <p:grpSpPr>
        <a:xfrm>
          <a:off x="0" y="0"/>
          <a:ext cx="0" cy="0"/>
          <a:chOff x="0" y="0"/>
          <a:chExt cx="0" cy="0"/>
        </a:xfrm>
      </p:grpSpPr>
      <p:sp>
        <p:nvSpPr>
          <p:cNvPr id="356" name="Google Shape;356;p39"/>
          <p:cNvSpPr/>
          <p:nvPr/>
        </p:nvSpPr>
        <p:spPr>
          <a:xfrm>
            <a:off x="-77400" y="-8670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57" name="Google Shape;357;p39"/>
          <p:cNvSpPr txBox="1"/>
          <p:nvPr/>
        </p:nvSpPr>
        <p:spPr>
          <a:xfrm>
            <a:off x="8447963" y="334574"/>
            <a:ext cx="3369000" cy="1432200"/>
          </a:xfrm>
          <a:prstGeom prst="rect">
            <a:avLst/>
          </a:prstGeom>
          <a:noFill/>
          <a:ln>
            <a:noFill/>
          </a:ln>
        </p:spPr>
        <p:txBody>
          <a:bodyPr spcFirstLastPara="1" wrap="square" lIns="0" tIns="0" rIns="0" bIns="0" anchor="b" anchorCtr="0">
            <a:normAutofit lnSpcReduction="20000"/>
          </a:bodyPr>
          <a:lstStyle/>
          <a:p>
            <a:pPr marL="0" marR="0" lvl="0" indent="0" algn="ctr" rtl="0">
              <a:lnSpc>
                <a:spcPct val="100000"/>
              </a:lnSpc>
              <a:spcBef>
                <a:spcPts val="0"/>
              </a:spcBef>
              <a:spcAft>
                <a:spcPts val="0"/>
              </a:spcAft>
              <a:buClr>
                <a:srgbClr val="FFC000"/>
              </a:buClr>
              <a:buSzPts val="2800"/>
              <a:buFont typeface="Rockwell"/>
              <a:buNone/>
            </a:pPr>
            <a:r>
              <a:rPr lang="en-US" sz="2800" b="1" cap="none">
                <a:solidFill>
                  <a:srgbClr val="FFC000"/>
                </a:solidFill>
                <a:latin typeface="Rockwell"/>
                <a:ea typeface="Rockwell"/>
                <a:cs typeface="Rockwell"/>
                <a:sym typeface="Rockwell"/>
              </a:rPr>
              <a:t>SPRINT </a:t>
            </a:r>
            <a:r>
              <a:rPr lang="en-US" sz="2800" b="1">
                <a:solidFill>
                  <a:srgbClr val="FFC000"/>
                </a:solidFill>
                <a:latin typeface="Rockwell"/>
                <a:ea typeface="Rockwell"/>
                <a:cs typeface="Rockwell"/>
                <a:sym typeface="Rockwell"/>
              </a:rPr>
              <a:t>6</a:t>
            </a:r>
            <a:r>
              <a:rPr lang="en-US" sz="2800" b="1" cap="none">
                <a:solidFill>
                  <a:srgbClr val="FFC000"/>
                </a:solidFill>
                <a:latin typeface="Rockwell"/>
                <a:ea typeface="Rockwell"/>
                <a:cs typeface="Rockwell"/>
                <a:sym typeface="Rockwell"/>
              </a:rPr>
              <a:t>:</a:t>
            </a:r>
            <a:br>
              <a:rPr lang="en-US" sz="2800" cap="none">
                <a:solidFill>
                  <a:schemeClr val="lt1"/>
                </a:solidFill>
                <a:latin typeface="Rockwell"/>
                <a:ea typeface="Rockwell"/>
                <a:cs typeface="Rockwell"/>
                <a:sym typeface="Rockwell"/>
              </a:rPr>
            </a:br>
            <a:endParaRPr sz="2800">
              <a:solidFill>
                <a:schemeClr val="lt1"/>
              </a:solidFill>
              <a:latin typeface="Rockwell"/>
              <a:ea typeface="Rockwell"/>
              <a:cs typeface="Rockwell"/>
              <a:sym typeface="Rockwell"/>
            </a:endParaRPr>
          </a:p>
          <a:p>
            <a:pPr marL="0" marR="0" lvl="0" indent="0" algn="ctr" rtl="0">
              <a:lnSpc>
                <a:spcPct val="100000"/>
              </a:lnSpc>
              <a:spcBef>
                <a:spcPts val="0"/>
              </a:spcBef>
              <a:spcAft>
                <a:spcPts val="0"/>
              </a:spcAft>
              <a:buClr>
                <a:srgbClr val="FFC000"/>
              </a:buClr>
              <a:buSzPts val="2800"/>
              <a:buFont typeface="Rockwell"/>
              <a:buNone/>
            </a:pPr>
            <a:r>
              <a:rPr lang="en-US" sz="2800">
                <a:solidFill>
                  <a:schemeClr val="lt1"/>
                </a:solidFill>
                <a:latin typeface="Rockwell"/>
                <a:ea typeface="Rockwell"/>
                <a:cs typeface="Rockwell"/>
                <a:sym typeface="Rockwell"/>
              </a:rPr>
              <a:t>COMMITTED/</a:t>
            </a:r>
            <a:endParaRPr sz="2800">
              <a:solidFill>
                <a:schemeClr val="lt1"/>
              </a:solidFill>
              <a:latin typeface="Rockwell"/>
              <a:ea typeface="Rockwell"/>
              <a:cs typeface="Rockwell"/>
              <a:sym typeface="Rockwell"/>
            </a:endParaRPr>
          </a:p>
          <a:p>
            <a:pPr marL="0" marR="0" lvl="0" indent="0" algn="ctr" rtl="0">
              <a:lnSpc>
                <a:spcPct val="100000"/>
              </a:lnSpc>
              <a:spcBef>
                <a:spcPts val="0"/>
              </a:spcBef>
              <a:spcAft>
                <a:spcPts val="0"/>
              </a:spcAft>
              <a:buClr>
                <a:srgbClr val="FFC000"/>
              </a:buClr>
              <a:buSzPts val="2800"/>
              <a:buFont typeface="Rockwell"/>
              <a:buNone/>
            </a:pPr>
            <a:r>
              <a:rPr lang="en-US" sz="2800">
                <a:solidFill>
                  <a:schemeClr val="lt1"/>
                </a:solidFill>
                <a:latin typeface="Rockwell"/>
                <a:ea typeface="Rockwell"/>
                <a:cs typeface="Rockwell"/>
                <a:sym typeface="Rockwell"/>
              </a:rPr>
              <a:t>COMPLETED RATIO</a:t>
            </a:r>
            <a:endParaRPr sz="2800">
              <a:solidFill>
                <a:schemeClr val="lt1"/>
              </a:solidFill>
              <a:latin typeface="Rockwell"/>
              <a:ea typeface="Rockwell"/>
              <a:cs typeface="Rockwell"/>
              <a:sym typeface="Rockwell"/>
            </a:endParaRPr>
          </a:p>
        </p:txBody>
      </p:sp>
      <p:grpSp>
        <p:nvGrpSpPr>
          <p:cNvPr id="358" name="Google Shape;358;p39"/>
          <p:cNvGrpSpPr/>
          <p:nvPr/>
        </p:nvGrpSpPr>
        <p:grpSpPr>
          <a:xfrm>
            <a:off x="633867" y="2117322"/>
            <a:ext cx="6685915" cy="3618225"/>
            <a:chOff x="204980" y="1442173"/>
            <a:chExt cx="11513544" cy="5091789"/>
          </a:xfrm>
        </p:grpSpPr>
        <p:pic>
          <p:nvPicPr>
            <p:cNvPr id="359" name="Google Shape;359;p39" descr="An abstract genetic concept"/>
            <p:cNvPicPr preferRelativeResize="0"/>
            <p:nvPr/>
          </p:nvPicPr>
          <p:blipFill rotWithShape="1">
            <a:blip r:embed="rId3">
              <a:alphaModFix/>
            </a:blip>
            <a:srcRect l="21186" r="21180"/>
            <a:stretch/>
          </p:blipFill>
          <p:spPr>
            <a:xfrm>
              <a:off x="204980" y="1442173"/>
              <a:ext cx="11513544" cy="5091789"/>
            </a:xfrm>
            <a:prstGeom prst="rect">
              <a:avLst/>
            </a:prstGeom>
            <a:noFill/>
            <a:ln>
              <a:noFill/>
            </a:ln>
          </p:spPr>
        </p:pic>
        <p:sp>
          <p:nvSpPr>
            <p:cNvPr id="360" name="Google Shape;360;p39"/>
            <p:cNvSpPr/>
            <p:nvPr/>
          </p:nvSpPr>
          <p:spPr>
            <a:xfrm>
              <a:off x="326764" y="1565663"/>
              <a:ext cx="11269800" cy="4844700"/>
            </a:xfrm>
            <a:prstGeom prst="rect">
              <a:avLst/>
            </a:prstGeom>
            <a:solidFill>
              <a:srgbClr val="DDEEF2"/>
            </a:solidFill>
            <a:ln w="10775" cap="flat" cmpd="sng">
              <a:solidFill>
                <a:srgbClr val="636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b="1">
                <a:solidFill>
                  <a:schemeClr val="dk1"/>
                </a:solidFill>
                <a:latin typeface="Avenir"/>
                <a:ea typeface="Avenir"/>
                <a:cs typeface="Avenir"/>
                <a:sym typeface="Avenir"/>
              </a:endParaRPr>
            </a:p>
            <a:p>
              <a:pPr marL="285750" marR="0" lvl="0" indent="-171450" algn="ctr" rtl="0">
                <a:spcBef>
                  <a:spcPts val="0"/>
                </a:spcBef>
                <a:spcAft>
                  <a:spcPts val="0"/>
                </a:spcAft>
                <a:buClr>
                  <a:schemeClr val="lt1"/>
                </a:buClr>
                <a:buSzPts val="1800"/>
                <a:buFont typeface="Arial"/>
                <a:buNone/>
              </a:pPr>
              <a:endParaRPr sz="1800" b="1">
                <a:solidFill>
                  <a:schemeClr val="dk1"/>
                </a:solidFill>
                <a:latin typeface="Avenir"/>
                <a:ea typeface="Avenir"/>
                <a:cs typeface="Avenir"/>
                <a:sym typeface="Avenir"/>
              </a:endParaRPr>
            </a:p>
            <a:p>
              <a:pPr marL="285750" marR="0" lvl="0" indent="-171450" algn="l" rtl="0">
                <a:spcBef>
                  <a:spcPts val="0"/>
                </a:spcBef>
                <a:spcAft>
                  <a:spcPts val="0"/>
                </a:spcAft>
                <a:buClr>
                  <a:schemeClr val="lt1"/>
                </a:buClr>
                <a:buSzPts val="1800"/>
                <a:buFont typeface="Arial"/>
                <a:buNone/>
              </a:pPr>
              <a:endParaRPr sz="1800">
                <a:solidFill>
                  <a:schemeClr val="lt1"/>
                </a:solidFill>
                <a:latin typeface="Avenir"/>
                <a:ea typeface="Avenir"/>
                <a:cs typeface="Avenir"/>
                <a:sym typeface="Avenir"/>
              </a:endParaRPr>
            </a:p>
          </p:txBody>
        </p:sp>
      </p:grpSp>
      <p:sp>
        <p:nvSpPr>
          <p:cNvPr id="361" name="Google Shape;361;p39"/>
          <p:cNvSpPr txBox="1">
            <a:spLocks noGrp="1"/>
          </p:cNvSpPr>
          <p:nvPr>
            <p:ph type="sldNum" idx="12"/>
          </p:nvPr>
        </p:nvSpPr>
        <p:spPr>
          <a:xfrm>
            <a:off x="9442800" y="6401999"/>
            <a:ext cx="2208300" cy="369300"/>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27</a:t>
            </a:fld>
            <a:endParaRPr/>
          </a:p>
        </p:txBody>
      </p:sp>
      <p:pic>
        <p:nvPicPr>
          <p:cNvPr id="362" name="Google Shape;362;p39"/>
          <p:cNvPicPr preferRelativeResize="0"/>
          <p:nvPr/>
        </p:nvPicPr>
        <p:blipFill>
          <a:blip r:embed="rId4">
            <a:alphaModFix/>
          </a:blip>
          <a:stretch>
            <a:fillRect/>
          </a:stretch>
        </p:blipFill>
        <p:spPr>
          <a:xfrm>
            <a:off x="1509087" y="2770663"/>
            <a:ext cx="4935475" cy="2311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259692" y="2773363"/>
            <a:ext cx="11643273" cy="655637"/>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FFC000"/>
              </a:buClr>
              <a:buSzPts val="4000"/>
              <a:buFont typeface="Rockwell"/>
              <a:buNone/>
            </a:pPr>
            <a:r>
              <a:rPr lang="en-US" sz="4000" b="1">
                <a:solidFill>
                  <a:srgbClr val="FFC000"/>
                </a:solidFill>
              </a:rPr>
              <a:t>RETROSPECTIVES</a:t>
            </a:r>
            <a:endParaRPr/>
          </a:p>
        </p:txBody>
      </p:sp>
      <p:sp>
        <p:nvSpPr>
          <p:cNvPr id="368" name="Google Shape;368;p40"/>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aphicFrame>
        <p:nvGraphicFramePr>
          <p:cNvPr id="373" name="Google Shape;373;p41"/>
          <p:cNvGraphicFramePr/>
          <p:nvPr/>
        </p:nvGraphicFramePr>
        <p:xfrm>
          <a:off x="701125" y="322975"/>
          <a:ext cx="3000000" cy="3000000"/>
        </p:xfrm>
        <a:graphic>
          <a:graphicData uri="http://schemas.openxmlformats.org/drawingml/2006/table">
            <a:tbl>
              <a:tblPr>
                <a:noFill/>
                <a:tableStyleId>{9DDC5CBF-BF47-4EB2-A2D0-DAD45D857AD8}</a:tableStyleId>
              </a:tblPr>
              <a:tblGrid>
                <a:gridCol w="2590100">
                  <a:extLst>
                    <a:ext uri="{9D8B030D-6E8A-4147-A177-3AD203B41FA5}">
                      <a16:colId xmlns:a16="http://schemas.microsoft.com/office/drawing/2014/main" val="20000"/>
                    </a:ext>
                  </a:extLst>
                </a:gridCol>
                <a:gridCol w="3498450">
                  <a:extLst>
                    <a:ext uri="{9D8B030D-6E8A-4147-A177-3AD203B41FA5}">
                      <a16:colId xmlns:a16="http://schemas.microsoft.com/office/drawing/2014/main" val="20001"/>
                    </a:ext>
                  </a:extLst>
                </a:gridCol>
                <a:gridCol w="2818050">
                  <a:extLst>
                    <a:ext uri="{9D8B030D-6E8A-4147-A177-3AD203B41FA5}">
                      <a16:colId xmlns:a16="http://schemas.microsoft.com/office/drawing/2014/main" val="20002"/>
                    </a:ext>
                  </a:extLst>
                </a:gridCol>
                <a:gridCol w="1402950">
                  <a:extLst>
                    <a:ext uri="{9D8B030D-6E8A-4147-A177-3AD203B41FA5}">
                      <a16:colId xmlns:a16="http://schemas.microsoft.com/office/drawing/2014/main" val="20003"/>
                    </a:ext>
                  </a:extLst>
                </a:gridCol>
              </a:tblGrid>
              <a:tr h="1050100">
                <a:tc>
                  <a:txBody>
                    <a:bodyPr/>
                    <a:lstStyle/>
                    <a:p>
                      <a:pPr marL="0" lvl="0" indent="0" algn="ctr" rtl="0">
                        <a:spcBef>
                          <a:spcPts val="0"/>
                        </a:spcBef>
                        <a:spcAft>
                          <a:spcPts val="0"/>
                        </a:spcAft>
                        <a:buNone/>
                      </a:pPr>
                      <a:r>
                        <a:rPr lang="en-US" sz="2100">
                          <a:solidFill>
                            <a:schemeClr val="lt1"/>
                          </a:solidFill>
                          <a:latin typeface="Rockwell"/>
                          <a:ea typeface="Rockwell"/>
                          <a:cs typeface="Rockwell"/>
                          <a:sym typeface="Rockwell"/>
                        </a:rPr>
                        <a:t>WHAT WENT WELL</a:t>
                      </a:r>
                      <a:endParaRPr sz="2100">
                        <a:solidFill>
                          <a:schemeClr val="lt1"/>
                        </a:solidFill>
                        <a:latin typeface="Rockwell"/>
                        <a:ea typeface="Rockwell"/>
                        <a:cs typeface="Rockwell"/>
                        <a:sym typeface="Rockwell"/>
                      </a:endParaRPr>
                    </a:p>
                  </a:txBody>
                  <a:tcPr marL="91425" marR="91425" marT="91425" marB="91425" anchor="ctr">
                    <a:solidFill>
                      <a:srgbClr val="FF9900"/>
                    </a:solidFill>
                  </a:tcPr>
                </a:tc>
                <a:tc>
                  <a:txBody>
                    <a:bodyPr/>
                    <a:lstStyle/>
                    <a:p>
                      <a:pPr marL="0" lvl="0" indent="0" algn="ctr" rtl="0">
                        <a:spcBef>
                          <a:spcPts val="0"/>
                        </a:spcBef>
                        <a:spcAft>
                          <a:spcPts val="0"/>
                        </a:spcAft>
                        <a:buNone/>
                      </a:pPr>
                      <a:r>
                        <a:rPr lang="en-US" sz="2100">
                          <a:solidFill>
                            <a:schemeClr val="lt1"/>
                          </a:solidFill>
                          <a:latin typeface="Rockwell"/>
                          <a:ea typeface="Rockwell"/>
                          <a:cs typeface="Rockwell"/>
                          <a:sym typeface="Rockwell"/>
                        </a:rPr>
                        <a:t>WHAT NEEDS IMPROVEMENT </a:t>
                      </a:r>
                      <a:endParaRPr sz="2100">
                        <a:solidFill>
                          <a:schemeClr val="lt1"/>
                        </a:solidFill>
                        <a:latin typeface="Rockwell"/>
                        <a:ea typeface="Rockwell"/>
                        <a:cs typeface="Rockwell"/>
                        <a:sym typeface="Rockwell"/>
                      </a:endParaRPr>
                    </a:p>
                  </a:txBody>
                  <a:tcPr marL="91425" marR="91425" marT="91425" marB="91425" anchor="ctr">
                    <a:solidFill>
                      <a:srgbClr val="FF9900"/>
                    </a:solidFill>
                  </a:tcPr>
                </a:tc>
                <a:tc>
                  <a:txBody>
                    <a:bodyPr/>
                    <a:lstStyle/>
                    <a:p>
                      <a:pPr marL="0" lvl="0" indent="0" algn="ctr" rtl="0">
                        <a:spcBef>
                          <a:spcPts val="0"/>
                        </a:spcBef>
                        <a:spcAft>
                          <a:spcPts val="0"/>
                        </a:spcAft>
                        <a:buNone/>
                      </a:pPr>
                      <a:r>
                        <a:rPr lang="en-US" sz="2100">
                          <a:solidFill>
                            <a:schemeClr val="lt1"/>
                          </a:solidFill>
                          <a:latin typeface="Rockwell"/>
                          <a:ea typeface="Rockwell"/>
                          <a:cs typeface="Rockwell"/>
                          <a:sym typeface="Rockwell"/>
                        </a:rPr>
                        <a:t>NEXT STEPS</a:t>
                      </a:r>
                      <a:endParaRPr sz="2100">
                        <a:solidFill>
                          <a:schemeClr val="lt1"/>
                        </a:solidFill>
                        <a:latin typeface="Rockwell"/>
                        <a:ea typeface="Rockwell"/>
                        <a:cs typeface="Rockwell"/>
                        <a:sym typeface="Rockwell"/>
                      </a:endParaRPr>
                    </a:p>
                  </a:txBody>
                  <a:tcPr marL="91425" marR="91425" marT="91425" marB="91425" anchor="ctr">
                    <a:solidFill>
                      <a:srgbClr val="FF9900"/>
                    </a:solidFill>
                  </a:tcPr>
                </a:tc>
                <a:tc>
                  <a:txBody>
                    <a:bodyPr/>
                    <a:lstStyle/>
                    <a:p>
                      <a:pPr marL="0" lvl="0" indent="0" algn="ctr" rtl="0">
                        <a:spcBef>
                          <a:spcPts val="0"/>
                        </a:spcBef>
                        <a:spcAft>
                          <a:spcPts val="0"/>
                        </a:spcAft>
                        <a:buNone/>
                      </a:pPr>
                      <a:r>
                        <a:rPr lang="en-US" sz="2100">
                          <a:solidFill>
                            <a:schemeClr val="lt1"/>
                          </a:solidFill>
                          <a:latin typeface="Rockwell"/>
                          <a:ea typeface="Rockwell"/>
                          <a:cs typeface="Rockwell"/>
                          <a:sym typeface="Rockwell"/>
                        </a:rPr>
                        <a:t>Votes</a:t>
                      </a:r>
                      <a:endParaRPr sz="2100">
                        <a:solidFill>
                          <a:schemeClr val="lt1"/>
                        </a:solidFill>
                        <a:latin typeface="Rockwell"/>
                        <a:ea typeface="Rockwell"/>
                        <a:cs typeface="Rockwell"/>
                        <a:sym typeface="Rockwell"/>
                      </a:endParaRPr>
                    </a:p>
                    <a:p>
                      <a:pPr marL="0" lvl="0" indent="0" algn="ctr" rtl="0">
                        <a:spcBef>
                          <a:spcPts val="0"/>
                        </a:spcBef>
                        <a:spcAft>
                          <a:spcPts val="0"/>
                        </a:spcAft>
                        <a:buNone/>
                      </a:pPr>
                      <a:r>
                        <a:rPr lang="en-US" sz="2100">
                          <a:solidFill>
                            <a:schemeClr val="lt1"/>
                          </a:solidFill>
                          <a:latin typeface="Rockwell"/>
                          <a:ea typeface="Rockwell"/>
                          <a:cs typeface="Rockwell"/>
                          <a:sym typeface="Rockwell"/>
                        </a:rPr>
                        <a:t>(OUT of 6)</a:t>
                      </a:r>
                      <a:endParaRPr sz="2100">
                        <a:solidFill>
                          <a:schemeClr val="lt1"/>
                        </a:solidFill>
                        <a:latin typeface="Rockwell"/>
                        <a:ea typeface="Rockwell"/>
                        <a:cs typeface="Rockwell"/>
                        <a:sym typeface="Rockwell"/>
                      </a:endParaRPr>
                    </a:p>
                  </a:txBody>
                  <a:tcPr marL="91425" marR="91425" marT="91425" marB="91425">
                    <a:solidFill>
                      <a:srgbClr val="FF9900"/>
                    </a:solidFill>
                  </a:tcPr>
                </a:tc>
                <a:extLst>
                  <a:ext uri="{0D108BD9-81ED-4DB2-BD59-A6C34878D82A}">
                    <a16:rowId xmlns:a16="http://schemas.microsoft.com/office/drawing/2014/main" val="10000"/>
                  </a:ext>
                </a:extLst>
              </a:tr>
              <a:tr h="908250">
                <a:tc>
                  <a:txBody>
                    <a:bodyPr/>
                    <a:lstStyle/>
                    <a:p>
                      <a:pPr marL="0" lvl="0" indent="0" algn="ctr" rtl="0">
                        <a:spcBef>
                          <a:spcPts val="0"/>
                        </a:spcBef>
                        <a:spcAft>
                          <a:spcPts val="0"/>
                        </a:spcAft>
                        <a:buClr>
                          <a:schemeClr val="dk1"/>
                        </a:buClr>
                        <a:buSzPts val="1100"/>
                        <a:buFont typeface="Arial"/>
                        <a:buNone/>
                      </a:pPr>
                      <a:r>
                        <a:rPr lang="en-US" sz="2000">
                          <a:solidFill>
                            <a:schemeClr val="lt1"/>
                          </a:solidFill>
                          <a:latin typeface="Rockwell"/>
                          <a:ea typeface="Rockwell"/>
                          <a:cs typeface="Rockwell"/>
                          <a:sym typeface="Rockwell"/>
                        </a:rPr>
                        <a:t>-Participation in great strength at all sprint meetings and team meetings</a:t>
                      </a:r>
                      <a:endParaRPr sz="2000">
                        <a:solidFill>
                          <a:schemeClr val="lt1"/>
                        </a:solidFill>
                        <a:latin typeface="Rockwell"/>
                        <a:ea typeface="Rockwell"/>
                        <a:cs typeface="Rockwell"/>
                        <a:sym typeface="Rockwell"/>
                      </a:endParaRPr>
                    </a:p>
                    <a:p>
                      <a:pPr marL="0" lvl="0" indent="0" algn="ctr" rtl="0">
                        <a:spcBef>
                          <a:spcPts val="0"/>
                        </a:spcBef>
                        <a:spcAft>
                          <a:spcPts val="0"/>
                        </a:spcAft>
                        <a:buClr>
                          <a:schemeClr val="dk1"/>
                        </a:buClr>
                        <a:buSzPts val="1100"/>
                        <a:buFont typeface="Arial"/>
                        <a:buNone/>
                      </a:pPr>
                      <a:endParaRPr sz="2000">
                        <a:solidFill>
                          <a:schemeClr val="lt1"/>
                        </a:solidFill>
                        <a:latin typeface="Rockwell"/>
                        <a:ea typeface="Rockwell"/>
                        <a:cs typeface="Rockwell"/>
                        <a:sym typeface="Rockwell"/>
                      </a:endParaRPr>
                    </a:p>
                    <a:p>
                      <a:pPr marL="0" lvl="0" indent="0" algn="ctr" rtl="0">
                        <a:spcBef>
                          <a:spcPts val="0"/>
                        </a:spcBef>
                        <a:spcAft>
                          <a:spcPts val="0"/>
                        </a:spcAft>
                        <a:buNone/>
                      </a:pPr>
                      <a:endParaRPr sz="2000">
                        <a:solidFill>
                          <a:schemeClr val="lt1"/>
                        </a:solidFill>
                        <a:latin typeface="Rockwell"/>
                        <a:ea typeface="Rockwell"/>
                        <a:cs typeface="Rockwell"/>
                        <a:sym typeface="Rockwell"/>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000">
                          <a:solidFill>
                            <a:schemeClr val="lt1"/>
                          </a:solidFill>
                          <a:latin typeface="Rockwell"/>
                          <a:ea typeface="Rockwell"/>
                          <a:cs typeface="Rockwell"/>
                          <a:sym typeface="Rockwell"/>
                        </a:rPr>
                        <a:t>- More Team interaction and find a common time</a:t>
                      </a:r>
                      <a:endParaRPr sz="2000">
                        <a:solidFill>
                          <a:schemeClr val="lt1"/>
                        </a:solidFill>
                        <a:latin typeface="Rockwell"/>
                        <a:ea typeface="Rockwell"/>
                        <a:cs typeface="Rockwell"/>
                        <a:sym typeface="Rockwell"/>
                      </a:endParaRPr>
                    </a:p>
                    <a:p>
                      <a:pPr marL="0" lvl="0" indent="0" algn="ctr" rtl="0">
                        <a:spcBef>
                          <a:spcPts val="0"/>
                        </a:spcBef>
                        <a:spcAft>
                          <a:spcPts val="0"/>
                        </a:spcAft>
                        <a:buNone/>
                      </a:pPr>
                      <a:endParaRPr sz="2000">
                        <a:solidFill>
                          <a:schemeClr val="lt1"/>
                        </a:solidFill>
                        <a:latin typeface="Rockwell"/>
                        <a:ea typeface="Rockwell"/>
                        <a:cs typeface="Rockwell"/>
                        <a:sym typeface="Rockwell"/>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000">
                          <a:solidFill>
                            <a:schemeClr val="lt1"/>
                          </a:solidFill>
                          <a:latin typeface="Rockwell"/>
                          <a:ea typeface="Rockwell"/>
                          <a:cs typeface="Rockwell"/>
                          <a:sym typeface="Rockwell"/>
                        </a:rPr>
                        <a:t>-Started sharing the calendar, which assisted in scheduling meetings for discussion</a:t>
                      </a:r>
                      <a:endParaRPr sz="2000">
                        <a:solidFill>
                          <a:schemeClr val="lt1"/>
                        </a:solidFill>
                        <a:latin typeface="Rockwell"/>
                        <a:ea typeface="Rockwell"/>
                        <a:cs typeface="Rockwell"/>
                        <a:sym typeface="Rockwell"/>
                      </a:endParaRPr>
                    </a:p>
                  </a:txBody>
                  <a:tcPr marL="91425" marR="91425" marT="91425" marB="91425" anchor="ctr"/>
                </a:tc>
                <a:tc>
                  <a:txBody>
                    <a:bodyPr/>
                    <a:lstStyle/>
                    <a:p>
                      <a:pPr marL="0" lvl="0" indent="0" algn="ctr" rtl="0">
                        <a:spcBef>
                          <a:spcPts val="0"/>
                        </a:spcBef>
                        <a:spcAft>
                          <a:spcPts val="0"/>
                        </a:spcAft>
                        <a:buNone/>
                      </a:pPr>
                      <a:r>
                        <a:rPr lang="en-US" sz="2000">
                          <a:solidFill>
                            <a:schemeClr val="lt1"/>
                          </a:solidFill>
                          <a:latin typeface="Rockwell"/>
                          <a:ea typeface="Rockwell"/>
                          <a:cs typeface="Rockwell"/>
                          <a:sym typeface="Rockwell"/>
                        </a:rPr>
                        <a:t>6</a:t>
                      </a:r>
                      <a:endParaRPr sz="2000">
                        <a:solidFill>
                          <a:schemeClr val="lt1"/>
                        </a:solidFill>
                        <a:latin typeface="Rockwell"/>
                        <a:ea typeface="Rockwell"/>
                        <a:cs typeface="Rockwell"/>
                        <a:sym typeface="Rockwell"/>
                      </a:endParaRPr>
                    </a:p>
                  </a:txBody>
                  <a:tcPr marL="91425" marR="91425" marT="91425" marB="91425" anchor="ctr"/>
                </a:tc>
                <a:extLst>
                  <a:ext uri="{0D108BD9-81ED-4DB2-BD59-A6C34878D82A}">
                    <a16:rowId xmlns:a16="http://schemas.microsoft.com/office/drawing/2014/main" val="10001"/>
                  </a:ext>
                </a:extLst>
              </a:tr>
              <a:tr h="1429275">
                <a:tc>
                  <a:txBody>
                    <a:bodyPr/>
                    <a:lstStyle/>
                    <a:p>
                      <a:pPr marL="0" lvl="0" indent="0" algn="ctr" rtl="0">
                        <a:spcBef>
                          <a:spcPts val="0"/>
                        </a:spcBef>
                        <a:spcAft>
                          <a:spcPts val="0"/>
                        </a:spcAft>
                        <a:buClr>
                          <a:schemeClr val="dk1"/>
                        </a:buClr>
                        <a:buSzPts val="1100"/>
                        <a:buFont typeface="Arial"/>
                        <a:buNone/>
                      </a:pPr>
                      <a:r>
                        <a:rPr lang="en-US" sz="2000">
                          <a:solidFill>
                            <a:schemeClr val="lt1"/>
                          </a:solidFill>
                          <a:latin typeface="Rockwell"/>
                          <a:ea typeface="Rockwell"/>
                          <a:cs typeface="Rockwell"/>
                          <a:sym typeface="Rockwell"/>
                        </a:rPr>
                        <a:t>-Team committed to a fixed plan and completed all tasks on time.</a:t>
                      </a:r>
                      <a:endParaRPr sz="2000">
                        <a:solidFill>
                          <a:schemeClr val="lt1"/>
                        </a:solidFill>
                        <a:latin typeface="Rockwell"/>
                        <a:ea typeface="Rockwell"/>
                        <a:cs typeface="Rockwell"/>
                        <a:sym typeface="Rockwell"/>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000">
                          <a:solidFill>
                            <a:schemeClr val="lt1"/>
                          </a:solidFill>
                          <a:latin typeface="Rockwell"/>
                          <a:ea typeface="Rockwell"/>
                          <a:cs typeface="Rockwell"/>
                          <a:sym typeface="Rockwell"/>
                        </a:rPr>
                        <a:t>- It is essential to increase the work's accuracy. </a:t>
                      </a:r>
                      <a:endParaRPr sz="2000">
                        <a:solidFill>
                          <a:schemeClr val="lt1"/>
                        </a:solidFill>
                        <a:latin typeface="Rockwell"/>
                        <a:ea typeface="Rockwell"/>
                        <a:cs typeface="Rockwell"/>
                        <a:sym typeface="Rockwell"/>
                      </a:endParaRPr>
                    </a:p>
                  </a:txBody>
                  <a:tcPr marL="91425" marR="91425" marT="91425" marB="91425" anchor="ctr"/>
                </a:tc>
                <a:tc>
                  <a:txBody>
                    <a:bodyPr/>
                    <a:lstStyle/>
                    <a:p>
                      <a:pPr marL="0" lvl="0" indent="0" algn="ctr" rtl="0">
                        <a:spcBef>
                          <a:spcPts val="0"/>
                        </a:spcBef>
                        <a:spcAft>
                          <a:spcPts val="0"/>
                        </a:spcAft>
                        <a:buNone/>
                      </a:pPr>
                      <a:r>
                        <a:rPr lang="en-US" sz="2000">
                          <a:solidFill>
                            <a:schemeClr val="lt1"/>
                          </a:solidFill>
                          <a:latin typeface="Rockwell"/>
                          <a:ea typeface="Rockwell"/>
                          <a:cs typeface="Rockwell"/>
                          <a:sym typeface="Rockwell"/>
                        </a:rPr>
                        <a:t>-Create meetings with team members to improve the accuracy</a:t>
                      </a:r>
                      <a:endParaRPr sz="2000">
                        <a:solidFill>
                          <a:schemeClr val="lt1"/>
                        </a:solidFill>
                        <a:latin typeface="Rockwell"/>
                        <a:ea typeface="Rockwell"/>
                        <a:cs typeface="Rockwell"/>
                        <a:sym typeface="Rockwell"/>
                      </a:endParaRPr>
                    </a:p>
                  </a:txBody>
                  <a:tcPr marL="91425" marR="91425" marT="91425" marB="91425" anchor="ctr"/>
                </a:tc>
                <a:tc>
                  <a:txBody>
                    <a:bodyPr/>
                    <a:lstStyle/>
                    <a:p>
                      <a:pPr marL="0" lvl="0" indent="0" algn="ctr" rtl="0">
                        <a:spcBef>
                          <a:spcPts val="0"/>
                        </a:spcBef>
                        <a:spcAft>
                          <a:spcPts val="0"/>
                        </a:spcAft>
                        <a:buNone/>
                      </a:pPr>
                      <a:r>
                        <a:rPr lang="en-US" sz="2000">
                          <a:solidFill>
                            <a:schemeClr val="lt1"/>
                          </a:solidFill>
                          <a:latin typeface="Rockwell"/>
                          <a:ea typeface="Rockwell"/>
                          <a:cs typeface="Rockwell"/>
                          <a:sym typeface="Rockwell"/>
                        </a:rPr>
                        <a:t>5</a:t>
                      </a:r>
                      <a:endParaRPr sz="2000">
                        <a:solidFill>
                          <a:schemeClr val="lt1"/>
                        </a:solidFill>
                        <a:latin typeface="Rockwell"/>
                        <a:ea typeface="Rockwell"/>
                        <a:cs typeface="Rockwell"/>
                        <a:sym typeface="Rockwell"/>
                      </a:endParaRPr>
                    </a:p>
                  </a:txBody>
                  <a:tcPr marL="91425" marR="91425" marT="91425" marB="91425" anchor="ctr"/>
                </a:tc>
                <a:extLst>
                  <a:ext uri="{0D108BD9-81ED-4DB2-BD59-A6C34878D82A}">
                    <a16:rowId xmlns:a16="http://schemas.microsoft.com/office/drawing/2014/main" val="10002"/>
                  </a:ext>
                </a:extLst>
              </a:tr>
              <a:tr h="1050100">
                <a:tc>
                  <a:txBody>
                    <a:bodyPr/>
                    <a:lstStyle/>
                    <a:p>
                      <a:pPr marL="0" lvl="0" indent="0" algn="ctr" rtl="0">
                        <a:spcBef>
                          <a:spcPts val="0"/>
                        </a:spcBef>
                        <a:spcAft>
                          <a:spcPts val="0"/>
                        </a:spcAft>
                        <a:buNone/>
                      </a:pPr>
                      <a:r>
                        <a:rPr lang="en-US" sz="2000">
                          <a:solidFill>
                            <a:schemeClr val="lt1"/>
                          </a:solidFill>
                          <a:latin typeface="Rockwell"/>
                          <a:ea typeface="Rockwell"/>
                          <a:cs typeface="Rockwell"/>
                          <a:sym typeface="Rockwell"/>
                        </a:rPr>
                        <a:t>- Implementation of the Login page was successful</a:t>
                      </a:r>
                      <a:endParaRPr sz="2000">
                        <a:solidFill>
                          <a:schemeClr val="lt1"/>
                        </a:solidFill>
                        <a:latin typeface="Rockwell"/>
                        <a:ea typeface="Rockwell"/>
                        <a:cs typeface="Rockwell"/>
                        <a:sym typeface="Rockwell"/>
                      </a:endParaRPr>
                    </a:p>
                  </a:txBody>
                  <a:tcPr marL="91425" marR="91425" marT="91425" marB="91425" anchor="ctr"/>
                </a:tc>
                <a:tc>
                  <a:txBody>
                    <a:bodyPr/>
                    <a:lstStyle/>
                    <a:p>
                      <a:pPr marL="0" marR="0" lvl="0" indent="0" algn="ctr" rtl="0">
                        <a:spcBef>
                          <a:spcPts val="0"/>
                        </a:spcBef>
                        <a:spcAft>
                          <a:spcPts val="0"/>
                        </a:spcAft>
                        <a:buNone/>
                      </a:pPr>
                      <a:r>
                        <a:rPr lang="en-US" sz="2000">
                          <a:solidFill>
                            <a:schemeClr val="lt1"/>
                          </a:solidFill>
                          <a:latin typeface="Rockwell"/>
                          <a:ea typeface="Rockwell"/>
                          <a:cs typeface="Rockwell"/>
                          <a:sym typeface="Rockwell"/>
                        </a:rPr>
                        <a:t>- Approximate allocated time for each task that needs improvement</a:t>
                      </a:r>
                      <a:endParaRPr sz="2000">
                        <a:solidFill>
                          <a:schemeClr val="lt1"/>
                        </a:solidFill>
                        <a:latin typeface="Rockwell"/>
                        <a:ea typeface="Rockwell"/>
                        <a:cs typeface="Rockwell"/>
                        <a:sym typeface="Rockwell"/>
                      </a:endParaRPr>
                    </a:p>
                  </a:txBody>
                  <a:tcPr marL="91425" marR="91425" marT="91425" marB="91425" anchor="ctr"/>
                </a:tc>
                <a:tc>
                  <a:txBody>
                    <a:bodyPr/>
                    <a:lstStyle/>
                    <a:p>
                      <a:pPr marL="457200" lvl="0" indent="0" algn="ctr" rtl="0">
                        <a:spcBef>
                          <a:spcPts val="0"/>
                        </a:spcBef>
                        <a:spcAft>
                          <a:spcPts val="0"/>
                        </a:spcAft>
                        <a:buNone/>
                      </a:pPr>
                      <a:r>
                        <a:rPr lang="en-US" sz="2000">
                          <a:solidFill>
                            <a:schemeClr val="lt1"/>
                          </a:solidFill>
                          <a:latin typeface="Rockwell"/>
                          <a:ea typeface="Rockwell"/>
                          <a:cs typeface="Rockwell"/>
                          <a:sym typeface="Rockwell"/>
                        </a:rPr>
                        <a:t>-Revise the task which needs to be performed can it be a group task or individual</a:t>
                      </a:r>
                      <a:endParaRPr sz="2000">
                        <a:solidFill>
                          <a:schemeClr val="lt1"/>
                        </a:solidFill>
                        <a:latin typeface="Rockwell"/>
                        <a:ea typeface="Rockwell"/>
                        <a:cs typeface="Rockwell"/>
                        <a:sym typeface="Rockwell"/>
                      </a:endParaRPr>
                    </a:p>
                  </a:txBody>
                  <a:tcPr marL="91425" marR="91425" marT="91425" marB="91425" anchor="ctr"/>
                </a:tc>
                <a:tc>
                  <a:txBody>
                    <a:bodyPr/>
                    <a:lstStyle/>
                    <a:p>
                      <a:pPr marL="0" lvl="0" indent="0" algn="ctr" rtl="0">
                        <a:spcBef>
                          <a:spcPts val="0"/>
                        </a:spcBef>
                        <a:spcAft>
                          <a:spcPts val="0"/>
                        </a:spcAft>
                        <a:buNone/>
                      </a:pPr>
                      <a:r>
                        <a:rPr lang="en-US" sz="2000">
                          <a:solidFill>
                            <a:schemeClr val="lt1"/>
                          </a:solidFill>
                          <a:latin typeface="Rockwell"/>
                          <a:ea typeface="Rockwell"/>
                          <a:cs typeface="Rockwell"/>
                          <a:sym typeface="Rockwell"/>
                        </a:rPr>
                        <a:t>6</a:t>
                      </a:r>
                      <a:endParaRPr sz="2000">
                        <a:solidFill>
                          <a:schemeClr val="lt1"/>
                        </a:solidFill>
                        <a:latin typeface="Rockwell"/>
                        <a:ea typeface="Rockwell"/>
                        <a:cs typeface="Rockwell"/>
                        <a:sym typeface="Rockwell"/>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5"/>
          <p:cNvSpPr/>
          <p:nvPr/>
        </p:nvSpPr>
        <p:spPr>
          <a:xfrm>
            <a:off x="0" y="269063"/>
            <a:ext cx="12192000" cy="822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400"/>
              <a:buFont typeface="Arial"/>
              <a:buNone/>
            </a:pPr>
            <a:r>
              <a:rPr lang="en-US" sz="4400" b="1" i="0" u="none" strike="noStrike" cap="none">
                <a:solidFill>
                  <a:srgbClr val="FFC000"/>
                </a:solidFill>
                <a:latin typeface="Rockwell"/>
                <a:ea typeface="Rockwell"/>
                <a:cs typeface="Rockwell"/>
                <a:sym typeface="Rockwell"/>
              </a:rPr>
              <a:t>Team Members</a:t>
            </a:r>
            <a:endParaRPr/>
          </a:p>
        </p:txBody>
      </p:sp>
      <p:pic>
        <p:nvPicPr>
          <p:cNvPr id="132" name="Google Shape;132;p15"/>
          <p:cNvPicPr preferRelativeResize="0"/>
          <p:nvPr/>
        </p:nvPicPr>
        <p:blipFill rotWithShape="1">
          <a:blip r:embed="rId3">
            <a:alphaModFix/>
          </a:blip>
          <a:srcRect/>
          <a:stretch/>
        </p:blipFill>
        <p:spPr>
          <a:xfrm>
            <a:off x="325341" y="1858559"/>
            <a:ext cx="1420800" cy="14646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33" name="Google Shape;133;p15"/>
          <p:cNvPicPr preferRelativeResize="0"/>
          <p:nvPr/>
        </p:nvPicPr>
        <p:blipFill rotWithShape="1">
          <a:blip r:embed="rId4">
            <a:alphaModFix/>
          </a:blip>
          <a:srcRect l="36871" t="4179" r="22268" b="57294"/>
          <a:stretch/>
        </p:blipFill>
        <p:spPr>
          <a:xfrm>
            <a:off x="2161449" y="1906329"/>
            <a:ext cx="1420800" cy="14592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34" name="Google Shape;134;p15"/>
          <p:cNvPicPr preferRelativeResize="0"/>
          <p:nvPr/>
        </p:nvPicPr>
        <p:blipFill rotWithShape="1">
          <a:blip r:embed="rId5">
            <a:alphaModFix/>
          </a:blip>
          <a:srcRect l="28769" t="1027" r="26825" b="70750"/>
          <a:stretch/>
        </p:blipFill>
        <p:spPr>
          <a:xfrm>
            <a:off x="4071249" y="1738727"/>
            <a:ext cx="1554300" cy="16632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35" name="Google Shape;135;p15"/>
          <p:cNvPicPr preferRelativeResize="0"/>
          <p:nvPr/>
        </p:nvPicPr>
        <p:blipFill rotWithShape="1">
          <a:blip r:embed="rId6">
            <a:alphaModFix/>
          </a:blip>
          <a:srcRect l="21580" t="3937" r="23645" b="50854"/>
          <a:stretch/>
        </p:blipFill>
        <p:spPr>
          <a:xfrm>
            <a:off x="8082654" y="1700075"/>
            <a:ext cx="1419300" cy="16263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36" name="Google Shape;136;p15"/>
          <p:cNvSpPr/>
          <p:nvPr/>
        </p:nvSpPr>
        <p:spPr>
          <a:xfrm>
            <a:off x="34725" y="3444500"/>
            <a:ext cx="2060400" cy="822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2000"/>
              <a:buFont typeface="Arial"/>
              <a:buNone/>
            </a:pPr>
            <a:r>
              <a:rPr lang="en-US" sz="2000" b="1" i="0" u="none" strike="noStrike" cap="none">
                <a:solidFill>
                  <a:srgbClr val="B5B5A2"/>
                </a:solidFill>
                <a:latin typeface="Avenir"/>
                <a:ea typeface="Avenir"/>
                <a:cs typeface="Avenir"/>
                <a:sym typeface="Avenir"/>
              </a:rPr>
              <a:t>Jephthe</a:t>
            </a:r>
            <a:r>
              <a:rPr lang="en-US" sz="2000" b="1">
                <a:solidFill>
                  <a:srgbClr val="B5B5A2"/>
                </a:solidFill>
                <a:latin typeface="Avenir"/>
                <a:ea typeface="Avenir"/>
                <a:cs typeface="Avenir"/>
                <a:sym typeface="Avenir"/>
              </a:rPr>
              <a:t> </a:t>
            </a:r>
            <a:r>
              <a:rPr lang="en-US" sz="2000" b="1" i="0" u="none" strike="noStrike" cap="none">
                <a:solidFill>
                  <a:srgbClr val="B5B5A2"/>
                </a:solidFill>
                <a:latin typeface="Avenir"/>
                <a:ea typeface="Avenir"/>
                <a:cs typeface="Avenir"/>
                <a:sym typeface="Avenir"/>
              </a:rPr>
              <a:t>Louis-Jacques</a:t>
            </a:r>
            <a:endParaRPr/>
          </a:p>
        </p:txBody>
      </p:sp>
      <p:sp>
        <p:nvSpPr>
          <p:cNvPr id="137" name="Google Shape;137;p15"/>
          <p:cNvSpPr/>
          <p:nvPr/>
        </p:nvSpPr>
        <p:spPr>
          <a:xfrm>
            <a:off x="207175" y="4251950"/>
            <a:ext cx="1887900" cy="6381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800"/>
              <a:buFont typeface="Arial"/>
              <a:buNone/>
            </a:pPr>
            <a:r>
              <a:rPr lang="en-US" sz="1800" b="0" i="0" u="none" strike="noStrike" cap="none">
                <a:solidFill>
                  <a:srgbClr val="D9C4B1"/>
                </a:solidFill>
                <a:latin typeface="Avenir"/>
                <a:ea typeface="Avenir"/>
                <a:cs typeface="Avenir"/>
                <a:sym typeface="Avenir"/>
              </a:rPr>
              <a:t>Project</a:t>
            </a:r>
            <a:r>
              <a:rPr lang="en-US" sz="1800">
                <a:solidFill>
                  <a:srgbClr val="D9C4B1"/>
                </a:solidFill>
                <a:latin typeface="Avenir"/>
                <a:ea typeface="Avenir"/>
                <a:cs typeface="Avenir"/>
                <a:sym typeface="Avenir"/>
              </a:rPr>
              <a:t> </a:t>
            </a:r>
            <a:r>
              <a:rPr lang="en-US" sz="1800" b="0" i="0" u="none" strike="noStrike" cap="none">
                <a:solidFill>
                  <a:srgbClr val="D9C4B1"/>
                </a:solidFill>
                <a:latin typeface="Avenir"/>
                <a:ea typeface="Avenir"/>
                <a:cs typeface="Avenir"/>
                <a:sym typeface="Avenir"/>
              </a:rPr>
              <a:t>Manager</a:t>
            </a:r>
            <a:endParaRPr/>
          </a:p>
        </p:txBody>
      </p:sp>
      <p:sp>
        <p:nvSpPr>
          <p:cNvPr id="138" name="Google Shape;138;p15"/>
          <p:cNvSpPr/>
          <p:nvPr/>
        </p:nvSpPr>
        <p:spPr>
          <a:xfrm>
            <a:off x="2161447" y="3444495"/>
            <a:ext cx="1711200" cy="365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2000"/>
              <a:buFont typeface="Arial"/>
              <a:buNone/>
            </a:pPr>
            <a:r>
              <a:rPr lang="en-US" sz="2000" b="1" i="0" u="none" strike="noStrike" cap="none">
                <a:solidFill>
                  <a:srgbClr val="B5B5A2"/>
                </a:solidFill>
                <a:latin typeface="Avenir"/>
                <a:ea typeface="Avenir"/>
                <a:cs typeface="Avenir"/>
                <a:sym typeface="Avenir"/>
              </a:rPr>
              <a:t>Harshal Patil</a:t>
            </a:r>
            <a:endParaRPr/>
          </a:p>
        </p:txBody>
      </p:sp>
      <p:sp>
        <p:nvSpPr>
          <p:cNvPr id="139" name="Google Shape;139;p15"/>
          <p:cNvSpPr/>
          <p:nvPr/>
        </p:nvSpPr>
        <p:spPr>
          <a:xfrm>
            <a:off x="2219654" y="4246316"/>
            <a:ext cx="1724700" cy="6381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800"/>
              <a:buFont typeface="Arial"/>
              <a:buNone/>
            </a:pPr>
            <a:r>
              <a:rPr lang="en-US" sz="1800" b="0" i="0" u="none" strike="noStrike" cap="none">
                <a:solidFill>
                  <a:srgbClr val="D9C4B1"/>
                </a:solidFill>
                <a:latin typeface="Avenir"/>
                <a:ea typeface="Avenir"/>
                <a:cs typeface="Avenir"/>
                <a:sym typeface="Avenir"/>
              </a:rPr>
              <a:t>Developer</a:t>
            </a:r>
            <a:endParaRPr/>
          </a:p>
        </p:txBody>
      </p:sp>
      <p:sp>
        <p:nvSpPr>
          <p:cNvPr id="140" name="Google Shape;140;p15"/>
          <p:cNvSpPr/>
          <p:nvPr/>
        </p:nvSpPr>
        <p:spPr>
          <a:xfrm>
            <a:off x="3872650" y="3474375"/>
            <a:ext cx="2010900" cy="365700"/>
          </a:xfrm>
          <a:prstGeom prst="rect">
            <a:avLst/>
          </a:prstGeom>
          <a:noFill/>
          <a:ln>
            <a:noFill/>
          </a:ln>
        </p:spPr>
        <p:txBody>
          <a:bodyPr spcFirstLastPara="1" wrap="square" lIns="91425" tIns="45700" rIns="91425" bIns="45700" anchor="t" anchorCtr="0">
            <a:noAutofit/>
          </a:bodyPr>
          <a:lstStyle/>
          <a:p>
            <a:pPr marL="228600" marR="0" lvl="0" indent="-228600" algn="ctr" rtl="0">
              <a:lnSpc>
                <a:spcPct val="90000"/>
              </a:lnSpc>
              <a:spcBef>
                <a:spcPts val="0"/>
              </a:spcBef>
              <a:spcAft>
                <a:spcPts val="0"/>
              </a:spcAft>
              <a:buClr>
                <a:srgbClr val="000000"/>
              </a:buClr>
              <a:buSzPts val="2000"/>
              <a:buFont typeface="Arial"/>
              <a:buNone/>
            </a:pPr>
            <a:r>
              <a:rPr lang="en-US" sz="2000" b="1" i="0" u="none" strike="noStrike" cap="none">
                <a:solidFill>
                  <a:srgbClr val="B5B5A2"/>
                </a:solidFill>
                <a:latin typeface="Avenir"/>
                <a:ea typeface="Avenir"/>
                <a:cs typeface="Avenir"/>
                <a:sym typeface="Avenir"/>
              </a:rPr>
              <a:t>Samarth Yadav</a:t>
            </a:r>
            <a:endParaRPr/>
          </a:p>
        </p:txBody>
      </p:sp>
      <p:sp>
        <p:nvSpPr>
          <p:cNvPr id="141" name="Google Shape;141;p15"/>
          <p:cNvSpPr/>
          <p:nvPr/>
        </p:nvSpPr>
        <p:spPr>
          <a:xfrm>
            <a:off x="7960375" y="4246325"/>
            <a:ext cx="1887900" cy="6381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800"/>
              <a:buFont typeface="Arial"/>
              <a:buNone/>
            </a:pPr>
            <a:r>
              <a:rPr lang="en-US" sz="1800" b="0" i="0" u="none" strike="noStrike" cap="none">
                <a:solidFill>
                  <a:srgbClr val="D9C4B1"/>
                </a:solidFill>
                <a:latin typeface="Avenir"/>
                <a:ea typeface="Avenir"/>
                <a:cs typeface="Avenir"/>
                <a:sym typeface="Avenir"/>
              </a:rPr>
              <a:t>Cloud</a:t>
            </a:r>
            <a:r>
              <a:rPr lang="en-US" sz="1800" b="0" i="0" u="none" strike="noStrike" cap="none">
                <a:solidFill>
                  <a:srgbClr val="31394D"/>
                </a:solidFill>
                <a:latin typeface="Avenir"/>
                <a:ea typeface="Avenir"/>
                <a:cs typeface="Avenir"/>
                <a:sym typeface="Avenir"/>
              </a:rPr>
              <a:t> </a:t>
            </a:r>
            <a:r>
              <a:rPr lang="en-US" sz="1800" b="0" i="0" u="none" strike="noStrike" cap="none">
                <a:solidFill>
                  <a:srgbClr val="D9C4B1"/>
                </a:solidFill>
                <a:latin typeface="Avenir"/>
                <a:ea typeface="Avenir"/>
                <a:cs typeface="Avenir"/>
                <a:sym typeface="Avenir"/>
              </a:rPr>
              <a:t>Engineer</a:t>
            </a:r>
            <a:endParaRPr/>
          </a:p>
        </p:txBody>
      </p:sp>
      <p:sp>
        <p:nvSpPr>
          <p:cNvPr id="142" name="Google Shape;142;p15"/>
          <p:cNvSpPr/>
          <p:nvPr/>
        </p:nvSpPr>
        <p:spPr>
          <a:xfrm>
            <a:off x="9849075" y="3401925"/>
            <a:ext cx="1951800" cy="5106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2000"/>
              <a:buFont typeface="Arial"/>
              <a:buNone/>
            </a:pPr>
            <a:r>
              <a:rPr lang="en-US" sz="2000" b="1" i="0" u="none" strike="noStrike" cap="none">
                <a:solidFill>
                  <a:srgbClr val="B5B5A2"/>
                </a:solidFill>
                <a:latin typeface="Avenir"/>
                <a:ea typeface="Avenir"/>
                <a:cs typeface="Avenir"/>
                <a:sym typeface="Avenir"/>
              </a:rPr>
              <a:t>Naga</a:t>
            </a:r>
            <a:r>
              <a:rPr lang="en-US" sz="2000" b="1" i="0" u="none" strike="noStrike" cap="none">
                <a:solidFill>
                  <a:srgbClr val="31394D"/>
                </a:solidFill>
                <a:latin typeface="Avenir"/>
                <a:ea typeface="Avenir"/>
                <a:cs typeface="Avenir"/>
                <a:sym typeface="Avenir"/>
              </a:rPr>
              <a:t> </a:t>
            </a:r>
            <a:r>
              <a:rPr lang="en-US" sz="2000" b="1" i="0" u="none" strike="noStrike" cap="none">
                <a:solidFill>
                  <a:srgbClr val="B5B5A2"/>
                </a:solidFill>
                <a:latin typeface="Avenir"/>
                <a:ea typeface="Avenir"/>
                <a:cs typeface="Avenir"/>
                <a:sym typeface="Avenir"/>
              </a:rPr>
              <a:t>Sai</a:t>
            </a:r>
            <a:r>
              <a:rPr lang="en-US" sz="2000" b="1" i="0" u="none" strike="noStrike" cap="none">
                <a:solidFill>
                  <a:srgbClr val="31394D"/>
                </a:solidFill>
                <a:latin typeface="Avenir"/>
                <a:ea typeface="Avenir"/>
                <a:cs typeface="Avenir"/>
                <a:sym typeface="Avenir"/>
              </a:rPr>
              <a:t> </a:t>
            </a:r>
            <a:r>
              <a:rPr lang="en-US" sz="2000" b="1" i="0" u="none" strike="noStrike" cap="none">
                <a:solidFill>
                  <a:srgbClr val="B5B5A2"/>
                </a:solidFill>
                <a:latin typeface="Avenir"/>
                <a:ea typeface="Avenir"/>
                <a:cs typeface="Avenir"/>
                <a:sym typeface="Avenir"/>
              </a:rPr>
              <a:t>Kiran</a:t>
            </a:r>
            <a:r>
              <a:rPr lang="en-US" sz="2000" b="1">
                <a:solidFill>
                  <a:srgbClr val="31394D"/>
                </a:solidFill>
                <a:latin typeface="Avenir"/>
                <a:ea typeface="Avenir"/>
                <a:cs typeface="Avenir"/>
                <a:sym typeface="Avenir"/>
              </a:rPr>
              <a:t> </a:t>
            </a:r>
            <a:r>
              <a:rPr lang="en-US" sz="2000" b="1" i="0" u="none" strike="noStrike" cap="none">
                <a:solidFill>
                  <a:srgbClr val="B5B5A2"/>
                </a:solidFill>
                <a:latin typeface="Avenir"/>
                <a:ea typeface="Avenir"/>
                <a:cs typeface="Avenir"/>
                <a:sym typeface="Avenir"/>
              </a:rPr>
              <a:t>Nimmakayala</a:t>
            </a:r>
            <a:endParaRPr/>
          </a:p>
        </p:txBody>
      </p:sp>
      <p:sp>
        <p:nvSpPr>
          <p:cNvPr id="143" name="Google Shape;143;p15"/>
          <p:cNvSpPr/>
          <p:nvPr/>
        </p:nvSpPr>
        <p:spPr>
          <a:xfrm>
            <a:off x="10264741" y="4268104"/>
            <a:ext cx="1711500" cy="6381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800"/>
              <a:buFont typeface="Arial"/>
              <a:buNone/>
            </a:pPr>
            <a:r>
              <a:rPr lang="en-US" sz="1800" b="0" i="0" u="none" strike="noStrike" cap="none">
                <a:solidFill>
                  <a:srgbClr val="D9C4B1"/>
                </a:solidFill>
                <a:latin typeface="Avenir"/>
                <a:ea typeface="Avenir"/>
                <a:cs typeface="Avenir"/>
                <a:sym typeface="Avenir"/>
              </a:rPr>
              <a:t>Tester</a:t>
            </a:r>
            <a:endParaRPr/>
          </a:p>
        </p:txBody>
      </p:sp>
      <p:pic>
        <p:nvPicPr>
          <p:cNvPr id="144" name="Google Shape;144;p15"/>
          <p:cNvPicPr preferRelativeResize="0"/>
          <p:nvPr/>
        </p:nvPicPr>
        <p:blipFill rotWithShape="1">
          <a:blip r:embed="rId7">
            <a:alphaModFix/>
          </a:blip>
          <a:srcRect l="27957" t="8118" r="29669" b="49508"/>
          <a:stretch/>
        </p:blipFill>
        <p:spPr>
          <a:xfrm>
            <a:off x="6112809" y="1662395"/>
            <a:ext cx="1554300" cy="17310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45" name="Google Shape;145;p15"/>
          <p:cNvSpPr txBox="1"/>
          <p:nvPr/>
        </p:nvSpPr>
        <p:spPr>
          <a:xfrm>
            <a:off x="6351932" y="3491608"/>
            <a:ext cx="1419300" cy="63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1800" b="1" i="0" u="none" strike="noStrike" cap="none">
                <a:solidFill>
                  <a:srgbClr val="B5B5A2"/>
                </a:solidFill>
                <a:latin typeface="Avenir"/>
                <a:ea typeface="Avenir"/>
                <a:cs typeface="Avenir"/>
                <a:sym typeface="Avenir"/>
              </a:rPr>
              <a:t>Kush</a:t>
            </a:r>
            <a:r>
              <a:rPr lang="en-US" sz="1800" b="1" i="0" u="none" strike="noStrike" cap="none">
                <a:solidFill>
                  <a:srgbClr val="31394D"/>
                </a:solidFill>
                <a:latin typeface="Avenir"/>
                <a:ea typeface="Avenir"/>
                <a:cs typeface="Avenir"/>
                <a:sym typeface="Avenir"/>
              </a:rPr>
              <a:t> </a:t>
            </a:r>
            <a:r>
              <a:rPr lang="en-US" sz="1800" b="1" i="0" u="none" strike="noStrike" cap="none">
                <a:solidFill>
                  <a:srgbClr val="B5B5A2"/>
                </a:solidFill>
                <a:latin typeface="Avenir"/>
                <a:ea typeface="Avenir"/>
                <a:cs typeface="Avenir"/>
                <a:sym typeface="Avenir"/>
              </a:rPr>
              <a:t>Shah</a:t>
            </a:r>
            <a:endParaRPr sz="1800" b="1" i="0" u="none" strike="noStrike" cap="none">
              <a:solidFill>
                <a:srgbClr val="B5B5A2"/>
              </a:solidFill>
              <a:latin typeface="Avenir"/>
              <a:ea typeface="Avenir"/>
              <a:cs typeface="Avenir"/>
              <a:sym typeface="Avenir"/>
            </a:endParaRPr>
          </a:p>
        </p:txBody>
      </p:sp>
      <p:pic>
        <p:nvPicPr>
          <p:cNvPr id="146" name="Google Shape;146;p15"/>
          <p:cNvPicPr preferRelativeResize="0"/>
          <p:nvPr/>
        </p:nvPicPr>
        <p:blipFill rotWithShape="1">
          <a:blip r:embed="rId8">
            <a:alphaModFix/>
          </a:blip>
          <a:srcRect l="34748" t="20160" r="36924" b="52940"/>
          <a:stretch/>
        </p:blipFill>
        <p:spPr>
          <a:xfrm>
            <a:off x="9994787" y="1687506"/>
            <a:ext cx="1419300" cy="16515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47" name="Google Shape;147;p15"/>
          <p:cNvSpPr txBox="1"/>
          <p:nvPr/>
        </p:nvSpPr>
        <p:spPr>
          <a:xfrm>
            <a:off x="6248811" y="4271605"/>
            <a:ext cx="1711500" cy="63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D9C4B1"/>
                </a:solidFill>
                <a:latin typeface="Avenir"/>
                <a:ea typeface="Avenir"/>
                <a:cs typeface="Avenir"/>
                <a:sym typeface="Avenir"/>
              </a:rPr>
              <a:t>Developer</a:t>
            </a:r>
            <a:endParaRPr/>
          </a:p>
          <a:p>
            <a:pPr marL="0" marR="0" lvl="0" indent="0" algn="l" rtl="0">
              <a:lnSpc>
                <a:spcPct val="100000"/>
              </a:lnSpc>
              <a:spcBef>
                <a:spcPts val="0"/>
              </a:spcBef>
              <a:spcAft>
                <a:spcPts val="0"/>
              </a:spcAft>
              <a:buNone/>
            </a:pPr>
            <a:endParaRPr sz="1800" b="0" i="0" u="none" strike="noStrike" cap="none">
              <a:solidFill>
                <a:srgbClr val="31394D"/>
              </a:solidFill>
              <a:latin typeface="Avenir"/>
              <a:ea typeface="Avenir"/>
              <a:cs typeface="Avenir"/>
              <a:sym typeface="Avenir"/>
            </a:endParaRPr>
          </a:p>
        </p:txBody>
      </p:sp>
      <p:sp>
        <p:nvSpPr>
          <p:cNvPr id="148" name="Google Shape;148;p15"/>
          <p:cNvSpPr txBox="1"/>
          <p:nvPr/>
        </p:nvSpPr>
        <p:spPr>
          <a:xfrm>
            <a:off x="4171913" y="4268104"/>
            <a:ext cx="1711500" cy="63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D9C4B1"/>
                </a:solidFill>
                <a:latin typeface="Avenir"/>
                <a:ea typeface="Avenir"/>
                <a:cs typeface="Avenir"/>
                <a:sym typeface="Avenir"/>
              </a:rPr>
              <a:t>QA</a:t>
            </a:r>
            <a:r>
              <a:rPr lang="en-US" sz="1800" b="0" i="0" u="none" strike="noStrike" cap="none">
                <a:solidFill>
                  <a:srgbClr val="31394D"/>
                </a:solidFill>
                <a:latin typeface="Avenir"/>
                <a:ea typeface="Avenir"/>
                <a:cs typeface="Avenir"/>
                <a:sym typeface="Avenir"/>
              </a:rPr>
              <a:t> </a:t>
            </a:r>
            <a:r>
              <a:rPr lang="en-US" sz="1800" b="0" i="0" u="none" strike="noStrike" cap="none">
                <a:solidFill>
                  <a:srgbClr val="D9C4B1"/>
                </a:solidFill>
                <a:latin typeface="Avenir"/>
                <a:ea typeface="Avenir"/>
                <a:cs typeface="Avenir"/>
                <a:sym typeface="Avenir"/>
              </a:rPr>
              <a:t>Analyst</a:t>
            </a:r>
            <a:endParaRPr sz="1800" b="0" i="0" u="none" strike="noStrike" cap="none">
              <a:solidFill>
                <a:srgbClr val="31394D"/>
              </a:solidFill>
              <a:latin typeface="Avenir"/>
              <a:ea typeface="Avenir"/>
              <a:cs typeface="Avenir"/>
              <a:sym typeface="Avenir"/>
            </a:endParaRPr>
          </a:p>
        </p:txBody>
      </p:sp>
      <p:sp>
        <p:nvSpPr>
          <p:cNvPr id="149" name="Google Shape;149;p15"/>
          <p:cNvSpPr txBox="1"/>
          <p:nvPr/>
        </p:nvSpPr>
        <p:spPr>
          <a:xfrm>
            <a:off x="8082654" y="3299771"/>
            <a:ext cx="1766400" cy="51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B5B5A2"/>
                </a:solidFill>
                <a:latin typeface="Avenir"/>
                <a:ea typeface="Avenir"/>
                <a:cs typeface="Avenir"/>
                <a:sym typeface="Avenir"/>
              </a:rPr>
              <a:t>Farhan</a:t>
            </a:r>
            <a:r>
              <a:rPr lang="en-US" sz="1800" b="1" i="0" u="none" strike="noStrike" cap="none">
                <a:solidFill>
                  <a:srgbClr val="31394D"/>
                </a:solidFill>
                <a:latin typeface="Avenir"/>
                <a:ea typeface="Avenir"/>
                <a:cs typeface="Avenir"/>
                <a:sym typeface="Avenir"/>
              </a:rPr>
              <a:t> </a:t>
            </a:r>
            <a:r>
              <a:rPr lang="en-US" sz="1800" b="1" i="0" u="none" strike="noStrike" cap="none">
                <a:solidFill>
                  <a:srgbClr val="B5B5A2"/>
                </a:solidFill>
                <a:latin typeface="Avenir"/>
                <a:ea typeface="Avenir"/>
                <a:cs typeface="Avenir"/>
                <a:sym typeface="Avenir"/>
              </a:rPr>
              <a:t>Pasha</a:t>
            </a:r>
            <a:r>
              <a:rPr lang="en-US" sz="1800" b="1" i="0" u="none" strike="noStrike" cap="none">
                <a:solidFill>
                  <a:srgbClr val="31394D"/>
                </a:solidFill>
                <a:latin typeface="Avenir"/>
                <a:ea typeface="Avenir"/>
                <a:cs typeface="Avenir"/>
                <a:sym typeface="Avenir"/>
              </a:rPr>
              <a:t> </a:t>
            </a:r>
            <a:r>
              <a:rPr lang="en-US" sz="1800" b="1" i="0" u="none" strike="noStrike" cap="none">
                <a:solidFill>
                  <a:srgbClr val="B5B5A2"/>
                </a:solidFill>
                <a:latin typeface="Avenir"/>
                <a:ea typeface="Avenir"/>
                <a:cs typeface="Avenir"/>
                <a:sym typeface="Avenir"/>
              </a:rPr>
              <a:t>Mohammed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2"/>
          <p:cNvSpPr txBox="1">
            <a:spLocks noGrp="1"/>
          </p:cNvSpPr>
          <p:nvPr>
            <p:ph type="title"/>
          </p:nvPr>
        </p:nvSpPr>
        <p:spPr>
          <a:xfrm>
            <a:off x="921175" y="932088"/>
            <a:ext cx="10026600" cy="655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b="1">
                <a:solidFill>
                  <a:srgbClr val="FF9900"/>
                </a:solidFill>
              </a:rPr>
              <a:t>SPRINT 7 future work </a:t>
            </a:r>
            <a:endParaRPr sz="3200" b="1">
              <a:solidFill>
                <a:srgbClr val="FF9900"/>
              </a:solidFill>
            </a:endParaRPr>
          </a:p>
        </p:txBody>
      </p:sp>
      <p:sp>
        <p:nvSpPr>
          <p:cNvPr id="379" name="Google Shape;379;p42"/>
          <p:cNvSpPr txBox="1">
            <a:spLocks noGrp="1"/>
          </p:cNvSpPr>
          <p:nvPr>
            <p:ph type="body" idx="1"/>
          </p:nvPr>
        </p:nvSpPr>
        <p:spPr>
          <a:xfrm>
            <a:off x="921175" y="1761025"/>
            <a:ext cx="10026600" cy="3978300"/>
          </a:xfrm>
          <a:prstGeom prst="rect">
            <a:avLst/>
          </a:prstGeom>
        </p:spPr>
        <p:txBody>
          <a:bodyPr spcFirstLastPara="1" wrap="square" lIns="0" tIns="0" rIns="0" bIns="0" anchor="t" anchorCtr="0">
            <a:normAutofit/>
          </a:bodyPr>
          <a:lstStyle/>
          <a:p>
            <a:pPr marL="457200" lvl="0" indent="-361950" algn="l" rtl="0">
              <a:spcBef>
                <a:spcPts val="1000"/>
              </a:spcBef>
              <a:spcAft>
                <a:spcPts val="0"/>
              </a:spcAft>
              <a:buSzPts val="2100"/>
              <a:buFont typeface="Rockwell"/>
              <a:buChar char="-"/>
            </a:pPr>
            <a:r>
              <a:rPr lang="en-US" sz="2300">
                <a:latin typeface="Rockwell"/>
                <a:ea typeface="Rockwell"/>
                <a:cs typeface="Rockwell"/>
                <a:sym typeface="Rockwell"/>
              </a:rPr>
              <a:t>Application Logo has to be designed and website has to be deployed on AWS </a:t>
            </a:r>
            <a:endParaRPr sz="2300">
              <a:latin typeface="Rockwell"/>
              <a:ea typeface="Rockwell"/>
              <a:cs typeface="Rockwell"/>
              <a:sym typeface="Rockwell"/>
            </a:endParaRPr>
          </a:p>
          <a:p>
            <a:pPr marL="457200" lvl="0" indent="-374650" algn="l" rtl="0">
              <a:spcBef>
                <a:spcPts val="0"/>
              </a:spcBef>
              <a:spcAft>
                <a:spcPts val="0"/>
              </a:spcAft>
              <a:buSzPts val="2300"/>
              <a:buFont typeface="Rockwell"/>
              <a:buChar char="-"/>
            </a:pPr>
            <a:r>
              <a:rPr lang="en-US" sz="2300">
                <a:latin typeface="Rockwell"/>
                <a:ea typeface="Rockwell"/>
                <a:cs typeface="Rockwell"/>
                <a:sym typeface="Rockwell"/>
              </a:rPr>
              <a:t>User interface of application has to be further improved </a:t>
            </a:r>
            <a:endParaRPr sz="2300">
              <a:latin typeface="Rockwell"/>
              <a:ea typeface="Rockwell"/>
              <a:cs typeface="Rockwell"/>
              <a:sym typeface="Rockwell"/>
            </a:endParaRPr>
          </a:p>
          <a:p>
            <a:pPr marL="457200" lvl="0" indent="-374650" algn="l" rtl="0">
              <a:spcBef>
                <a:spcPts val="0"/>
              </a:spcBef>
              <a:spcAft>
                <a:spcPts val="0"/>
              </a:spcAft>
              <a:buSzPts val="2300"/>
              <a:buFont typeface="Rockwell"/>
              <a:buChar char="-"/>
            </a:pPr>
            <a:r>
              <a:rPr lang="en-US" sz="2300">
                <a:latin typeface="Rockwell"/>
                <a:ea typeface="Rockwell"/>
                <a:cs typeface="Rockwell"/>
                <a:sym typeface="Rockwell"/>
              </a:rPr>
              <a:t>creating Google articles for the company that is looked for using our software</a:t>
            </a:r>
            <a:endParaRPr sz="2300">
              <a:latin typeface="Rockwell"/>
              <a:ea typeface="Rockwell"/>
              <a:cs typeface="Rockwell"/>
              <a:sym typeface="Rockwell"/>
            </a:endParaRPr>
          </a:p>
          <a:p>
            <a:pPr marL="457200" lvl="0" indent="-374650" algn="l" rtl="0">
              <a:spcBef>
                <a:spcPts val="0"/>
              </a:spcBef>
              <a:spcAft>
                <a:spcPts val="0"/>
              </a:spcAft>
              <a:buSzPts val="2300"/>
              <a:buFont typeface="Rockwell"/>
              <a:buChar char="-"/>
            </a:pPr>
            <a:r>
              <a:rPr lang="en-US" sz="2300">
                <a:latin typeface="Rockwell"/>
                <a:ea typeface="Rockwell"/>
                <a:cs typeface="Rockwell"/>
                <a:sym typeface="Rockwell"/>
              </a:rPr>
              <a:t>Integrate google article API to add articles on the page</a:t>
            </a:r>
            <a:endParaRPr sz="2300">
              <a:latin typeface="Rockwell"/>
              <a:ea typeface="Rockwell"/>
              <a:cs typeface="Rockwell"/>
              <a:sym typeface="Rockwe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txBox="1">
            <a:spLocks noGrp="1"/>
          </p:cNvSpPr>
          <p:nvPr>
            <p:ph type="title"/>
          </p:nvPr>
        </p:nvSpPr>
        <p:spPr>
          <a:xfrm>
            <a:off x="259692" y="2773363"/>
            <a:ext cx="11643273" cy="655637"/>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FFC000"/>
              </a:buClr>
              <a:buSzPts val="4000"/>
              <a:buFont typeface="Rockwell"/>
              <a:buNone/>
            </a:pPr>
            <a:r>
              <a:rPr lang="en-US" sz="4000" b="1">
                <a:solidFill>
                  <a:srgbClr val="FFC000"/>
                </a:solidFill>
              </a:rPr>
              <a:t>PROJECT DEMO</a:t>
            </a:r>
            <a:endParaRPr/>
          </a:p>
        </p:txBody>
      </p:sp>
      <p:sp>
        <p:nvSpPr>
          <p:cNvPr id="385" name="Google Shape;385;p43"/>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4"/>
          <p:cNvSpPr txBox="1">
            <a:spLocks noGrp="1"/>
          </p:cNvSpPr>
          <p:nvPr>
            <p:ph type="ctrTitle"/>
          </p:nvPr>
        </p:nvSpPr>
        <p:spPr>
          <a:xfrm>
            <a:off x="1978800" y="302375"/>
            <a:ext cx="7797900" cy="2138400"/>
          </a:xfrm>
          <a:prstGeom prst="rect">
            <a:avLst/>
          </a:prstGeom>
        </p:spPr>
        <p:txBody>
          <a:bodyPr spcFirstLastPara="1" wrap="square" lIns="0" tIns="0" rIns="0" bIns="0" anchor="b" anchorCtr="0">
            <a:normAutofit/>
          </a:bodyPr>
          <a:lstStyle/>
          <a:p>
            <a:pPr marL="0" lvl="0" indent="0" algn="ctr" rtl="0">
              <a:spcBef>
                <a:spcPts val="0"/>
              </a:spcBef>
              <a:spcAft>
                <a:spcPts val="0"/>
              </a:spcAft>
              <a:buClr>
                <a:srgbClr val="FFC000"/>
              </a:buClr>
              <a:buSzPts val="4000"/>
              <a:buFont typeface="Rockwell"/>
              <a:buNone/>
            </a:pPr>
            <a:r>
              <a:rPr lang="en-US" sz="4000" b="1">
                <a:solidFill>
                  <a:srgbClr val="FFC000"/>
                </a:solidFill>
              </a:rPr>
              <a:t>GITHUB LINK</a:t>
            </a:r>
            <a:endParaRPr sz="3700">
              <a:solidFill>
                <a:srgbClr val="24292F"/>
              </a:solidFill>
              <a:latin typeface="Merriweather"/>
              <a:ea typeface="Merriweather"/>
              <a:cs typeface="Merriweather"/>
              <a:sym typeface="Merriweather"/>
            </a:endParaRPr>
          </a:p>
          <a:p>
            <a:pPr marL="0" lvl="0" indent="0" algn="ctr" rtl="0">
              <a:spcBef>
                <a:spcPts val="0"/>
              </a:spcBef>
              <a:spcAft>
                <a:spcPts val="0"/>
              </a:spcAft>
              <a:buNone/>
            </a:pPr>
            <a:endParaRPr>
              <a:latin typeface="Amatic SC"/>
              <a:ea typeface="Amatic SC"/>
              <a:cs typeface="Amatic SC"/>
              <a:sym typeface="Amatic SC"/>
            </a:endParaRPr>
          </a:p>
          <a:p>
            <a:pPr marL="0" lvl="0" indent="0" algn="ctr" rtl="0">
              <a:spcBef>
                <a:spcPts val="0"/>
              </a:spcBef>
              <a:spcAft>
                <a:spcPts val="0"/>
              </a:spcAft>
              <a:buNone/>
            </a:pPr>
            <a:endParaRPr/>
          </a:p>
        </p:txBody>
      </p:sp>
      <p:sp>
        <p:nvSpPr>
          <p:cNvPr id="391" name="Google Shape;391;p44"/>
          <p:cNvSpPr txBox="1">
            <a:spLocks noGrp="1"/>
          </p:cNvSpPr>
          <p:nvPr>
            <p:ph type="subTitle" idx="1"/>
          </p:nvPr>
        </p:nvSpPr>
        <p:spPr>
          <a:xfrm>
            <a:off x="1133850" y="2108675"/>
            <a:ext cx="9924300" cy="661800"/>
          </a:xfrm>
          <a:prstGeom prst="rect">
            <a:avLst/>
          </a:prstGeom>
        </p:spPr>
        <p:txBody>
          <a:bodyPr spcFirstLastPara="1" wrap="square" lIns="0" tIns="0" rIns="0" bIns="0" anchor="t" anchorCtr="0">
            <a:normAutofit fontScale="85000"/>
          </a:bodyPr>
          <a:lstStyle/>
          <a:p>
            <a:pPr marL="0" lvl="0" indent="0" algn="ctr" rtl="0">
              <a:spcBef>
                <a:spcPts val="1000"/>
              </a:spcBef>
              <a:spcAft>
                <a:spcPts val="0"/>
              </a:spcAft>
              <a:buNone/>
            </a:pPr>
            <a:r>
              <a:rPr lang="en-US"/>
              <a:t>https://github.com/CS691/Socially-Responsible-Investing-A-financial-website/wiki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5"/>
          <p:cNvSpPr txBox="1">
            <a:spLocks noGrp="1"/>
          </p:cNvSpPr>
          <p:nvPr>
            <p:ph type="title"/>
          </p:nvPr>
        </p:nvSpPr>
        <p:spPr>
          <a:xfrm>
            <a:off x="259692" y="2773363"/>
            <a:ext cx="11643300" cy="655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FFC000"/>
              </a:buClr>
              <a:buSzPts val="6000"/>
              <a:buFont typeface="Rockwell"/>
              <a:buNone/>
            </a:pPr>
            <a:r>
              <a:rPr lang="en-US" sz="6000" b="1">
                <a:solidFill>
                  <a:srgbClr val="FFC000"/>
                </a:solidFill>
              </a:rPr>
              <a:t>THANK YOU!</a:t>
            </a:r>
            <a:endParaRPr/>
          </a:p>
        </p:txBody>
      </p:sp>
      <p:sp>
        <p:nvSpPr>
          <p:cNvPr id="397" name="Google Shape;397;p45"/>
          <p:cNvSpPr txBox="1">
            <a:spLocks noGrp="1"/>
          </p:cNvSpPr>
          <p:nvPr>
            <p:ph type="sldNum" idx="12"/>
          </p:nvPr>
        </p:nvSpPr>
        <p:spPr>
          <a:xfrm>
            <a:off x="9442800" y="6401999"/>
            <a:ext cx="2208300" cy="369300"/>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079500" y="1011238"/>
            <a:ext cx="10026600" cy="655500"/>
          </a:xfrm>
          <a:prstGeom prst="rect">
            <a:avLst/>
          </a:prstGeom>
        </p:spPr>
        <p:txBody>
          <a:bodyPr spcFirstLastPara="1" wrap="square" lIns="0" tIns="0" rIns="0" bIns="0" anchor="t" anchorCtr="0">
            <a:normAutofit fontScale="90000"/>
          </a:bodyPr>
          <a:lstStyle/>
          <a:p>
            <a:pPr marL="0" lvl="0" indent="0" algn="ctr" rtl="0">
              <a:lnSpc>
                <a:spcPct val="90000"/>
              </a:lnSpc>
              <a:spcBef>
                <a:spcPts val="0"/>
              </a:spcBef>
              <a:spcAft>
                <a:spcPts val="0"/>
              </a:spcAft>
              <a:buClr>
                <a:schemeClr val="dk1"/>
              </a:buClr>
              <a:buSzPct val="110000"/>
              <a:buFont typeface="Arial"/>
              <a:buNone/>
            </a:pPr>
            <a:r>
              <a:rPr lang="en-US" sz="4000" b="1">
                <a:solidFill>
                  <a:srgbClr val="FFC000"/>
                </a:solidFill>
              </a:rPr>
              <a:t>PROBLEM STATEMENT</a:t>
            </a:r>
            <a:endParaRPr sz="2300" b="1">
              <a:solidFill>
                <a:srgbClr val="FF9900"/>
              </a:solidFill>
              <a:latin typeface="Maven Pro"/>
              <a:ea typeface="Maven Pro"/>
              <a:cs typeface="Maven Pro"/>
              <a:sym typeface="Maven Pro"/>
            </a:endParaRPr>
          </a:p>
          <a:p>
            <a:pPr marL="0" lvl="0" indent="0" algn="l" rtl="0">
              <a:spcBef>
                <a:spcPts val="0"/>
              </a:spcBef>
              <a:spcAft>
                <a:spcPts val="0"/>
              </a:spcAft>
              <a:buNone/>
            </a:pPr>
            <a:endParaRPr/>
          </a:p>
        </p:txBody>
      </p:sp>
      <p:sp>
        <p:nvSpPr>
          <p:cNvPr id="155" name="Google Shape;155;p16"/>
          <p:cNvSpPr txBox="1">
            <a:spLocks noGrp="1"/>
          </p:cNvSpPr>
          <p:nvPr>
            <p:ph type="body" idx="1"/>
          </p:nvPr>
        </p:nvSpPr>
        <p:spPr>
          <a:xfrm>
            <a:off x="722325" y="1790700"/>
            <a:ext cx="10599300" cy="4188600"/>
          </a:xfrm>
          <a:prstGeom prst="rect">
            <a:avLst/>
          </a:prstGeom>
        </p:spPr>
        <p:txBody>
          <a:bodyPr spcFirstLastPara="1" wrap="square" lIns="0" tIns="0" rIns="0" bIns="0" anchor="t" anchorCtr="0">
            <a:noAutofit/>
          </a:bodyPr>
          <a:lstStyle/>
          <a:p>
            <a:pPr marL="0" lvl="0" indent="0" algn="just" rtl="0">
              <a:spcBef>
                <a:spcPts val="1000"/>
              </a:spcBef>
              <a:spcAft>
                <a:spcPts val="0"/>
              </a:spcAft>
              <a:buClr>
                <a:schemeClr val="dk1"/>
              </a:buClr>
              <a:buSzPts val="1100"/>
              <a:buFont typeface="Arial"/>
              <a:buNone/>
            </a:pPr>
            <a:r>
              <a:rPr lang="en-US" sz="1900" b="1">
                <a:latin typeface="Rockwell"/>
                <a:ea typeface="Rockwell"/>
                <a:cs typeface="Rockwell"/>
                <a:sym typeface="Rockwell"/>
              </a:rPr>
              <a:t>Are more investors commit to investing in companies that are socially responsible, these progressive investors struggle to find the metrics that go beyond traditional line items such as traditional performance and expenses. Socially conscious investors struggle to find the metrics that highly business practices that align with their values. </a:t>
            </a:r>
            <a:endParaRPr sz="1900" b="1">
              <a:latin typeface="Rockwell"/>
              <a:ea typeface="Rockwell"/>
              <a:cs typeface="Rockwell"/>
              <a:sym typeface="Rockwell"/>
            </a:endParaRPr>
          </a:p>
          <a:p>
            <a:pPr marL="0" lvl="0" indent="0" algn="just" rtl="0">
              <a:lnSpc>
                <a:spcPct val="115000"/>
              </a:lnSpc>
              <a:spcBef>
                <a:spcPts val="2400"/>
              </a:spcBef>
              <a:spcAft>
                <a:spcPts val="0"/>
              </a:spcAft>
              <a:buNone/>
            </a:pPr>
            <a:r>
              <a:rPr lang="en-US" sz="1900" b="1">
                <a:latin typeface="Rockwell"/>
                <a:ea typeface="Rockwell"/>
                <a:cs typeface="Rockwell"/>
                <a:sym typeface="Rockwell"/>
              </a:rPr>
              <a:t>Here is the opportunity we plan to capitalize on, “Dosri” is a free website that provides investors insight about publicly traded companies social rating base on the ‘Environmental, Social, &amp; Governance’ (ESG) standard rating. Dorsi plans on serving this growing community of investors with thorough analysis of company performances that expand beyond traditional financials along with quick access to investing in these Socially Responsible companies.  </a:t>
            </a:r>
            <a:endParaRPr sz="1900" b="1">
              <a:latin typeface="Rockwell"/>
              <a:ea typeface="Rockwell"/>
              <a:cs typeface="Rockwell"/>
              <a:sym typeface="Rockwell"/>
            </a:endParaRPr>
          </a:p>
          <a:p>
            <a:pPr marL="0" lvl="0" indent="0" algn="just" rtl="0">
              <a:lnSpc>
                <a:spcPct val="115000"/>
              </a:lnSpc>
              <a:spcBef>
                <a:spcPts val="2400"/>
              </a:spcBef>
              <a:spcAft>
                <a:spcPts val="0"/>
              </a:spcAft>
              <a:buClr>
                <a:schemeClr val="dk1"/>
              </a:buClr>
              <a:buSzPts val="1100"/>
              <a:buFont typeface="Arial"/>
              <a:buNone/>
            </a:pPr>
            <a:endParaRPr sz="1900" b="1">
              <a:latin typeface="Rockwell"/>
              <a:ea typeface="Rockwell"/>
              <a:cs typeface="Rockwell"/>
              <a:sym typeface="Rockwell"/>
            </a:endParaRPr>
          </a:p>
          <a:p>
            <a:pPr marL="0" lvl="0" indent="0" algn="just" rtl="0">
              <a:spcBef>
                <a:spcPts val="1000"/>
              </a:spcBef>
              <a:spcAft>
                <a:spcPts val="0"/>
              </a:spcAft>
              <a:buNone/>
            </a:pPr>
            <a:endParaRPr sz="1900">
              <a:latin typeface="Rockwell"/>
              <a:ea typeface="Rockwell"/>
              <a:cs typeface="Rockwell"/>
              <a:sym typeface="Rockwe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9"/>
        <p:cNvGrpSpPr/>
        <p:nvPr/>
      </p:nvGrpSpPr>
      <p:grpSpPr>
        <a:xfrm>
          <a:off x="0" y="0"/>
          <a:ext cx="0" cy="0"/>
          <a:chOff x="0" y="0"/>
          <a:chExt cx="0" cy="0"/>
        </a:xfrm>
      </p:grpSpPr>
      <p:sp>
        <p:nvSpPr>
          <p:cNvPr id="160" name="Google Shape;160;p17"/>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61" name="Google Shape;161;p17"/>
          <p:cNvSpPr txBox="1">
            <a:spLocks noGrp="1"/>
          </p:cNvSpPr>
          <p:nvPr>
            <p:ph type="ctrTitle"/>
          </p:nvPr>
        </p:nvSpPr>
        <p:spPr>
          <a:xfrm>
            <a:off x="7766050" y="1051200"/>
            <a:ext cx="4144500" cy="2138400"/>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rgbClr val="FFC000"/>
              </a:buClr>
              <a:buSzPts val="3200"/>
              <a:buFont typeface="Rockwell"/>
              <a:buNone/>
            </a:pPr>
            <a:r>
              <a:rPr lang="en-US" sz="3200">
                <a:solidFill>
                  <a:srgbClr val="FFC000"/>
                </a:solidFill>
              </a:rPr>
              <a:t>WHAT IS DOSRI?</a:t>
            </a:r>
            <a:endParaRPr/>
          </a:p>
        </p:txBody>
      </p:sp>
      <p:sp>
        <p:nvSpPr>
          <p:cNvPr id="162" name="Google Shape;162;p17"/>
          <p:cNvSpPr txBox="1">
            <a:spLocks noGrp="1"/>
          </p:cNvSpPr>
          <p:nvPr>
            <p:ph type="subTitle" idx="1"/>
          </p:nvPr>
        </p:nvSpPr>
        <p:spPr>
          <a:xfrm>
            <a:off x="7766051" y="4113213"/>
            <a:ext cx="3884961" cy="1655762"/>
          </a:xfrm>
          <a:prstGeom prst="rect">
            <a:avLst/>
          </a:prstGeom>
          <a:noFill/>
          <a:ln>
            <a:noFill/>
          </a:ln>
        </p:spPr>
        <p:txBody>
          <a:bodyPr spcFirstLastPara="1" wrap="square" lIns="0" tIns="0" rIns="0" bIns="0" anchor="t" anchorCtr="0">
            <a:normAutofit/>
          </a:bodyPr>
          <a:lstStyle/>
          <a:p>
            <a:pPr marL="0" lvl="0" indent="0" algn="ctr" rtl="0">
              <a:lnSpc>
                <a:spcPct val="125000"/>
              </a:lnSpc>
              <a:spcBef>
                <a:spcPts val="0"/>
              </a:spcBef>
              <a:spcAft>
                <a:spcPts val="0"/>
              </a:spcAft>
              <a:buSzPts val="2400"/>
              <a:buNone/>
            </a:pPr>
            <a:r>
              <a:rPr lang="en-US"/>
              <a:t>Socially Responsible Investing (SRI)</a:t>
            </a:r>
            <a:endParaRPr/>
          </a:p>
        </p:txBody>
      </p:sp>
      <p:pic>
        <p:nvPicPr>
          <p:cNvPr id="163" name="Google Shape;163;p17" descr="An abstract genetic concept"/>
          <p:cNvPicPr preferRelativeResize="0"/>
          <p:nvPr/>
        </p:nvPicPr>
        <p:blipFill rotWithShape="1">
          <a:blip r:embed="rId3">
            <a:alphaModFix/>
          </a:blip>
          <a:srcRect t="6693" r="3" b="6695"/>
          <a:stretch/>
        </p:blipFill>
        <p:spPr>
          <a:xfrm>
            <a:off x="257579" y="319349"/>
            <a:ext cx="7180549" cy="6219315"/>
          </a:xfrm>
          <a:prstGeom prst="rect">
            <a:avLst/>
          </a:prstGeom>
          <a:noFill/>
          <a:ln>
            <a:noFill/>
          </a:ln>
        </p:spPr>
      </p:pic>
      <p:cxnSp>
        <p:nvCxnSpPr>
          <p:cNvPr id="164" name="Google Shape;164;p17"/>
          <p:cNvCxnSpPr/>
          <p:nvPr/>
        </p:nvCxnSpPr>
        <p:spPr>
          <a:xfrm>
            <a:off x="9438531" y="3690871"/>
            <a:ext cx="540000" cy="0"/>
          </a:xfrm>
          <a:prstGeom prst="straightConnector1">
            <a:avLst/>
          </a:prstGeom>
          <a:noFill/>
          <a:ln w="12700" cap="flat" cmpd="sng">
            <a:solidFill>
              <a:schemeClr val="lt1"/>
            </a:solidFill>
            <a:prstDash val="solid"/>
            <a:round/>
            <a:headEnd type="none" w="sm" len="sm"/>
            <a:tailEnd type="none" w="sm" len="sm"/>
          </a:ln>
        </p:spPr>
      </p:cxnSp>
      <p:sp>
        <p:nvSpPr>
          <p:cNvPr id="165" name="Google Shape;165;p17"/>
          <p:cNvSpPr/>
          <p:nvPr/>
        </p:nvSpPr>
        <p:spPr>
          <a:xfrm>
            <a:off x="456575" y="492375"/>
            <a:ext cx="6604800" cy="5684400"/>
          </a:xfrm>
          <a:prstGeom prst="rect">
            <a:avLst/>
          </a:prstGeom>
          <a:solidFill>
            <a:srgbClr val="BFBFBF"/>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0" indent="-342900" algn="l" rtl="0">
              <a:lnSpc>
                <a:spcPct val="115000"/>
              </a:lnSpc>
              <a:spcBef>
                <a:spcPts val="2400"/>
              </a:spcBef>
              <a:spcAft>
                <a:spcPts val="0"/>
              </a:spcAft>
              <a:buClr>
                <a:srgbClr val="24292F"/>
              </a:buClr>
              <a:buSzPts val="1800"/>
              <a:buFont typeface="Rockwell"/>
              <a:buChar char="●"/>
            </a:pPr>
            <a:r>
              <a:rPr lang="en-US" sz="1800" i="0" u="none" strike="noStrike">
                <a:solidFill>
                  <a:srgbClr val="24292F"/>
                </a:solidFill>
                <a:latin typeface="Rockwell"/>
                <a:ea typeface="Rockwell"/>
                <a:cs typeface="Rockwell"/>
                <a:sym typeface="Rockwell"/>
              </a:rPr>
              <a:t>“Dosri” is a free website that provides investors insight about publicl</a:t>
            </a:r>
            <a:r>
              <a:rPr lang="en-US" sz="1800">
                <a:solidFill>
                  <a:srgbClr val="24292F"/>
                </a:solidFill>
                <a:latin typeface="Rockwell"/>
                <a:ea typeface="Rockwell"/>
                <a:cs typeface="Rockwell"/>
                <a:sym typeface="Rockwell"/>
              </a:rPr>
              <a:t>y traded </a:t>
            </a:r>
            <a:r>
              <a:rPr lang="en-US" sz="1800" i="0" u="none" strike="noStrike">
                <a:solidFill>
                  <a:srgbClr val="24292F"/>
                </a:solidFill>
                <a:latin typeface="Rockwell"/>
                <a:ea typeface="Rockwell"/>
                <a:cs typeface="Rockwell"/>
                <a:sym typeface="Rockwell"/>
              </a:rPr>
              <a:t>companies social rating base on the ‘Environmental, Social, &amp; Governance’ (ESG) standard rating.</a:t>
            </a:r>
            <a:endParaRPr>
              <a:latin typeface="Rockwell"/>
              <a:ea typeface="Rockwell"/>
              <a:cs typeface="Rockwell"/>
              <a:sym typeface="Rockwell"/>
            </a:endParaRPr>
          </a:p>
          <a:p>
            <a:pPr marL="457200" marR="0" lvl="0" indent="-342900" algn="l" rtl="0">
              <a:lnSpc>
                <a:spcPct val="115000"/>
              </a:lnSpc>
              <a:spcBef>
                <a:spcPts val="0"/>
              </a:spcBef>
              <a:spcAft>
                <a:spcPts val="0"/>
              </a:spcAft>
              <a:buClr>
                <a:srgbClr val="24292F"/>
              </a:buClr>
              <a:buSzPts val="1800"/>
              <a:buFont typeface="Rockwell"/>
              <a:buChar char="●"/>
            </a:pPr>
            <a:r>
              <a:rPr lang="en-US" sz="1800" i="0" u="none" strike="noStrike">
                <a:solidFill>
                  <a:srgbClr val="24292F"/>
                </a:solidFill>
                <a:latin typeface="Rockwell"/>
                <a:ea typeface="Rockwell"/>
                <a:cs typeface="Rockwell"/>
                <a:sym typeface="Rockwell"/>
              </a:rPr>
              <a:t>Pr</a:t>
            </a:r>
            <a:r>
              <a:rPr lang="en-US" sz="1800">
                <a:solidFill>
                  <a:srgbClr val="24292F"/>
                </a:solidFill>
                <a:latin typeface="Rockwell"/>
                <a:ea typeface="Rockwell"/>
                <a:cs typeface="Rockwell"/>
                <a:sym typeface="Rockwell"/>
              </a:rPr>
              <a:t>ovides investors with latest stock price, stock price and third-party brokerages accounts for creating investment accounts if interested in buying the stock</a:t>
            </a:r>
            <a:endParaRPr sz="1800">
              <a:solidFill>
                <a:srgbClr val="24292F"/>
              </a:solidFill>
              <a:latin typeface="Rockwell"/>
              <a:ea typeface="Rockwell"/>
              <a:cs typeface="Rockwell"/>
              <a:sym typeface="Rockwell"/>
            </a:endParaRPr>
          </a:p>
          <a:p>
            <a:pPr marL="457200" marR="0" lvl="0" indent="-342900" algn="l" rtl="0">
              <a:lnSpc>
                <a:spcPct val="115000"/>
              </a:lnSpc>
              <a:spcBef>
                <a:spcPts val="0"/>
              </a:spcBef>
              <a:spcAft>
                <a:spcPts val="0"/>
              </a:spcAft>
              <a:buClr>
                <a:srgbClr val="24292F"/>
              </a:buClr>
              <a:buSzPts val="1800"/>
              <a:buFont typeface="Rockwell"/>
              <a:buChar char="●"/>
            </a:pPr>
            <a:r>
              <a:rPr lang="en-US" sz="1800" i="0" u="none" strike="noStrike">
                <a:solidFill>
                  <a:srgbClr val="24292F"/>
                </a:solidFill>
                <a:latin typeface="Rockwell"/>
                <a:ea typeface="Rockwell"/>
                <a:cs typeface="Rockwell"/>
                <a:sym typeface="Rockwell"/>
              </a:rPr>
              <a:t>The differentiator with the site is to amplify Socially responsible investing amongst investors by quickly helping them identify companies that are sustainable, particularly in in the three categories below:</a:t>
            </a:r>
            <a:endParaRPr sz="1800">
              <a:latin typeface="Rockwell"/>
              <a:ea typeface="Rockwell"/>
              <a:cs typeface="Rockwell"/>
              <a:sym typeface="Rockwell"/>
            </a:endParaRPr>
          </a:p>
          <a:p>
            <a:pPr marL="914400" marR="0" lvl="1" indent="-342900" algn="l" rtl="0">
              <a:lnSpc>
                <a:spcPct val="115000"/>
              </a:lnSpc>
              <a:spcBef>
                <a:spcPts val="0"/>
              </a:spcBef>
              <a:spcAft>
                <a:spcPts val="0"/>
              </a:spcAft>
              <a:buClr>
                <a:srgbClr val="24292F"/>
              </a:buClr>
              <a:buSzPts val="1800"/>
              <a:buFont typeface="Rockwell"/>
              <a:buChar char="○"/>
            </a:pPr>
            <a:r>
              <a:rPr lang="en-US" sz="1800" b="1" i="0" u="none" strike="noStrike">
                <a:solidFill>
                  <a:srgbClr val="24292F"/>
                </a:solidFill>
                <a:latin typeface="Rockwell"/>
                <a:ea typeface="Rockwell"/>
                <a:cs typeface="Rockwell"/>
                <a:sym typeface="Rockwell"/>
              </a:rPr>
              <a:t>Environmental</a:t>
            </a:r>
            <a:r>
              <a:rPr lang="en-US" sz="1800" i="0" u="none" strike="noStrike">
                <a:solidFill>
                  <a:srgbClr val="24292F"/>
                </a:solidFill>
                <a:latin typeface="Rockwell"/>
                <a:ea typeface="Rockwell"/>
                <a:cs typeface="Rockwell"/>
                <a:sym typeface="Rockwell"/>
              </a:rPr>
              <a:t> - Issues such as climate change and pollution</a:t>
            </a:r>
            <a:endParaRPr>
              <a:latin typeface="Rockwell"/>
              <a:ea typeface="Rockwell"/>
              <a:cs typeface="Rockwell"/>
              <a:sym typeface="Rockwell"/>
            </a:endParaRPr>
          </a:p>
          <a:p>
            <a:pPr marL="914400" marR="0" lvl="1" indent="-342900" algn="l" rtl="0">
              <a:lnSpc>
                <a:spcPct val="115000"/>
              </a:lnSpc>
              <a:spcBef>
                <a:spcPts val="0"/>
              </a:spcBef>
              <a:spcAft>
                <a:spcPts val="0"/>
              </a:spcAft>
              <a:buClr>
                <a:srgbClr val="24292F"/>
              </a:buClr>
              <a:buSzPts val="1800"/>
              <a:buFont typeface="Rockwell"/>
              <a:buChar char="○"/>
            </a:pPr>
            <a:r>
              <a:rPr lang="en-US" sz="1800" b="1" i="0" u="none" strike="noStrike">
                <a:solidFill>
                  <a:srgbClr val="24292F"/>
                </a:solidFill>
                <a:latin typeface="Rockwell"/>
                <a:ea typeface="Rockwell"/>
                <a:cs typeface="Rockwell"/>
                <a:sym typeface="Rockwell"/>
              </a:rPr>
              <a:t>Social</a:t>
            </a:r>
            <a:r>
              <a:rPr lang="en-US" sz="1800" i="0" u="none" strike="noStrike">
                <a:solidFill>
                  <a:srgbClr val="24292F"/>
                </a:solidFill>
                <a:latin typeface="Rockwell"/>
                <a:ea typeface="Rockwell"/>
                <a:cs typeface="Rockwell"/>
                <a:sym typeface="Rockwell"/>
              </a:rPr>
              <a:t> - Issues around workplace practices and human capital</a:t>
            </a:r>
            <a:endParaRPr>
              <a:latin typeface="Rockwell"/>
              <a:ea typeface="Rockwell"/>
              <a:cs typeface="Rockwell"/>
              <a:sym typeface="Rockwell"/>
            </a:endParaRPr>
          </a:p>
          <a:p>
            <a:pPr marL="914400" marR="0" lvl="1" indent="-342900" algn="l" rtl="0">
              <a:lnSpc>
                <a:spcPct val="115000"/>
              </a:lnSpc>
              <a:spcBef>
                <a:spcPts val="0"/>
              </a:spcBef>
              <a:spcAft>
                <a:spcPts val="0"/>
              </a:spcAft>
              <a:buClr>
                <a:srgbClr val="24292F"/>
              </a:buClr>
              <a:buSzPts val="1800"/>
              <a:buFont typeface="Rockwell"/>
              <a:buChar char="○"/>
            </a:pPr>
            <a:r>
              <a:rPr lang="en-US" sz="1800" b="1" i="0" u="none" strike="noStrike">
                <a:solidFill>
                  <a:srgbClr val="24292F"/>
                </a:solidFill>
                <a:latin typeface="Rockwell"/>
                <a:ea typeface="Rockwell"/>
                <a:cs typeface="Rockwell"/>
                <a:sym typeface="Rockwell"/>
              </a:rPr>
              <a:t>Governance</a:t>
            </a:r>
            <a:r>
              <a:rPr lang="en-US" sz="1800" i="0" u="none" strike="noStrike">
                <a:solidFill>
                  <a:srgbClr val="24292F"/>
                </a:solidFill>
                <a:latin typeface="Rockwell"/>
                <a:ea typeface="Rockwell"/>
                <a:cs typeface="Rockwell"/>
                <a:sym typeface="Rockwell"/>
              </a:rPr>
              <a:t> - Issues such as executive pay, accounting, and ethics</a:t>
            </a:r>
            <a:endParaRPr sz="1600" i="0" u="none" strike="noStrike">
              <a:solidFill>
                <a:srgbClr val="24292F"/>
              </a:solidFill>
              <a:latin typeface="Rockwell"/>
              <a:ea typeface="Rockwell"/>
              <a:cs typeface="Rockwell"/>
              <a:sym typeface="Rockwell"/>
            </a:endParaRPr>
          </a:p>
        </p:txBody>
      </p:sp>
      <p:sp>
        <p:nvSpPr>
          <p:cNvPr id="166" name="Google Shape;166;p17"/>
          <p:cNvSpPr txBox="1">
            <a:spLocks noGrp="1"/>
          </p:cNvSpPr>
          <p:nvPr>
            <p:ph type="title" idx="4294967295"/>
          </p:nvPr>
        </p:nvSpPr>
        <p:spPr>
          <a:xfrm>
            <a:off x="7766050" y="492375"/>
            <a:ext cx="3765600" cy="1215000"/>
          </a:xfrm>
          <a:prstGeom prst="rect">
            <a:avLst/>
          </a:prstGeom>
        </p:spPr>
        <p:txBody>
          <a:bodyPr spcFirstLastPara="1" wrap="square" lIns="0" tIns="0" rIns="0" bIns="0" anchor="t" anchorCtr="0">
            <a:normAutofit fontScale="90000"/>
          </a:bodyPr>
          <a:lstStyle/>
          <a:p>
            <a:pPr marL="0" lvl="0" indent="0" algn="ctr" rtl="0">
              <a:lnSpc>
                <a:spcPct val="90000"/>
              </a:lnSpc>
              <a:spcBef>
                <a:spcPts val="0"/>
              </a:spcBef>
              <a:spcAft>
                <a:spcPts val="0"/>
              </a:spcAft>
              <a:buClr>
                <a:schemeClr val="dk1"/>
              </a:buClr>
              <a:buSzPct val="110000"/>
              <a:buFont typeface="Arial"/>
              <a:buNone/>
            </a:pPr>
            <a:r>
              <a:rPr lang="en-US" sz="4000" b="1">
                <a:solidFill>
                  <a:srgbClr val="FFC000"/>
                </a:solidFill>
              </a:rPr>
              <a:t>PROJECT DESCRIPTION</a:t>
            </a:r>
            <a:endParaRPr sz="2300" b="1">
              <a:solidFill>
                <a:srgbClr val="FF9900"/>
              </a:solidFill>
              <a:latin typeface="Maven Pro"/>
              <a:ea typeface="Maven Pro"/>
              <a:cs typeface="Maven Pro"/>
              <a:sym typeface="Maven Pro"/>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259692" y="2773363"/>
            <a:ext cx="11643300" cy="6555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rgbClr val="FFC000"/>
              </a:buClr>
              <a:buSzPts val="4000"/>
              <a:buFont typeface="Rockwell"/>
              <a:buNone/>
            </a:pPr>
            <a:r>
              <a:rPr lang="en-US" sz="4000" b="1">
                <a:solidFill>
                  <a:srgbClr val="FFC000"/>
                </a:solidFill>
              </a:rPr>
              <a:t>PERSONAS</a:t>
            </a:r>
            <a:endParaRPr/>
          </a:p>
        </p:txBody>
      </p:sp>
      <p:sp>
        <p:nvSpPr>
          <p:cNvPr id="172" name="Google Shape;172;p18"/>
          <p:cNvSpPr txBox="1">
            <a:spLocks noGrp="1"/>
          </p:cNvSpPr>
          <p:nvPr>
            <p:ph type="sldNum" idx="12"/>
          </p:nvPr>
        </p:nvSpPr>
        <p:spPr>
          <a:xfrm>
            <a:off x="9442800" y="6401999"/>
            <a:ext cx="2208300" cy="369300"/>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6"/>
        <p:cNvGrpSpPr/>
        <p:nvPr/>
      </p:nvGrpSpPr>
      <p:grpSpPr>
        <a:xfrm>
          <a:off x="0" y="0"/>
          <a:ext cx="0" cy="0"/>
          <a:chOff x="0" y="0"/>
          <a:chExt cx="0" cy="0"/>
        </a:xfrm>
      </p:grpSpPr>
      <p:sp>
        <p:nvSpPr>
          <p:cNvPr id="177" name="Google Shape;177;p19"/>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78" name="Google Shape;178;p19"/>
          <p:cNvSpPr txBox="1">
            <a:spLocks noGrp="1"/>
          </p:cNvSpPr>
          <p:nvPr>
            <p:ph type="ctrTitle"/>
          </p:nvPr>
        </p:nvSpPr>
        <p:spPr>
          <a:xfrm>
            <a:off x="1064250" y="222560"/>
            <a:ext cx="4426782" cy="1428443"/>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rgbClr val="FFC000"/>
              </a:buClr>
              <a:buSzPts val="2800"/>
              <a:buFont typeface="Rockwell"/>
              <a:buNone/>
            </a:pPr>
            <a:r>
              <a:rPr lang="en-US" sz="3600" b="1">
                <a:solidFill>
                  <a:srgbClr val="FFC000"/>
                </a:solidFill>
              </a:rPr>
              <a:t>PERSONA 1:</a:t>
            </a:r>
            <a:br>
              <a:rPr lang="en-US" sz="3600"/>
            </a:br>
            <a:r>
              <a:rPr lang="en-US"/>
              <a:t>CARLOS, PUBLIC SPEAKER</a:t>
            </a:r>
            <a:endParaRPr/>
          </a:p>
        </p:txBody>
      </p:sp>
      <p:cxnSp>
        <p:nvCxnSpPr>
          <p:cNvPr id="179" name="Google Shape;179;p19"/>
          <p:cNvCxnSpPr/>
          <p:nvPr/>
        </p:nvCxnSpPr>
        <p:spPr>
          <a:xfrm>
            <a:off x="3023391" y="2310207"/>
            <a:ext cx="540000" cy="0"/>
          </a:xfrm>
          <a:prstGeom prst="straightConnector1">
            <a:avLst/>
          </a:prstGeom>
          <a:noFill/>
          <a:ln w="10150" cap="flat" cmpd="sng">
            <a:solidFill>
              <a:schemeClr val="lt1"/>
            </a:solidFill>
            <a:prstDash val="solid"/>
            <a:round/>
            <a:headEnd type="none" w="sm" len="sm"/>
            <a:tailEnd type="none" w="sm" len="sm"/>
          </a:ln>
        </p:spPr>
      </p:cxnSp>
      <p:sp>
        <p:nvSpPr>
          <p:cNvPr id="180" name="Google Shape;180;p19"/>
          <p:cNvSpPr txBox="1">
            <a:spLocks noGrp="1"/>
          </p:cNvSpPr>
          <p:nvPr>
            <p:ph type="subTitle" idx="1"/>
          </p:nvPr>
        </p:nvSpPr>
        <p:spPr>
          <a:xfrm>
            <a:off x="144270" y="1813785"/>
            <a:ext cx="2829656" cy="4821643"/>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2000"/>
              <a:buNone/>
            </a:pPr>
            <a:r>
              <a:rPr lang="en-US" sz="2000" b="1" i="0" u="none" strike="noStrike"/>
              <a:t>Background Profile: </a:t>
            </a:r>
            <a:endParaRPr/>
          </a:p>
          <a:p>
            <a:pPr marL="285750" lvl="0" indent="-285750" algn="l" rtl="0">
              <a:lnSpc>
                <a:spcPct val="115000"/>
              </a:lnSpc>
              <a:spcBef>
                <a:spcPts val="1200"/>
              </a:spcBef>
              <a:spcAft>
                <a:spcPts val="0"/>
              </a:spcAft>
              <a:buSzPts val="1600"/>
              <a:buFont typeface="Arial"/>
              <a:buChar char="•"/>
            </a:pPr>
            <a:r>
              <a:rPr lang="en-US" sz="1600" b="0" i="0" u="none" strike="noStrike"/>
              <a:t>Carlos, a 60 years old, wealthy long-term investors that does financial public speaking, runs his own family office, always looking for new tools to make better investment decisions </a:t>
            </a:r>
            <a:endParaRPr/>
          </a:p>
          <a:p>
            <a:pPr marL="285750" lvl="0" indent="-285750" algn="l" rtl="0">
              <a:lnSpc>
                <a:spcPct val="115000"/>
              </a:lnSpc>
              <a:spcBef>
                <a:spcPts val="1200"/>
              </a:spcBef>
              <a:spcAft>
                <a:spcPts val="0"/>
              </a:spcAft>
              <a:buSzPts val="1600"/>
              <a:buFont typeface="Arial"/>
              <a:buChar char="•"/>
            </a:pPr>
            <a:r>
              <a:rPr lang="en-US" sz="1600" b="0" i="0" u="none" strike="noStrike"/>
              <a:t>Carlos likes to research</a:t>
            </a:r>
            <a:r>
              <a:rPr lang="en-US" sz="1600" i="0"/>
              <a:t> companies and read the latest stories about them to quickly identify their long-term financial positions</a:t>
            </a:r>
            <a:endParaRPr sz="1600"/>
          </a:p>
        </p:txBody>
      </p:sp>
      <p:sp>
        <p:nvSpPr>
          <p:cNvPr id="181" name="Google Shape;181;p19"/>
          <p:cNvSpPr/>
          <p:nvPr/>
        </p:nvSpPr>
        <p:spPr>
          <a:xfrm rot="10800000" flipH="1">
            <a:off x="6555282" y="443194"/>
            <a:ext cx="4989600" cy="5760000"/>
          </a:xfrm>
          <a:custGeom>
            <a:avLst/>
            <a:gdLst/>
            <a:ahLst/>
            <a:cxnLst/>
            <a:rect l="l" t="t" r="r" b="b"/>
            <a:pathLst>
              <a:path w="6660000" h="5760000" extrusionOk="0">
                <a:moveTo>
                  <a:pt x="6660000" y="5760000"/>
                </a:moveTo>
                <a:lnTo>
                  <a:pt x="0" y="5760000"/>
                </a:lnTo>
                <a:lnTo>
                  <a:pt x="0" y="0"/>
                </a:lnTo>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pic>
        <p:nvPicPr>
          <p:cNvPr id="182" name="Google Shape;182;p19" descr="An abstract genetic concept"/>
          <p:cNvPicPr preferRelativeResize="0"/>
          <p:nvPr/>
        </p:nvPicPr>
        <p:blipFill rotWithShape="1">
          <a:blip r:embed="rId3">
            <a:alphaModFix/>
          </a:blip>
          <a:srcRect t="23417" r="88564" b="18729"/>
          <a:stretch/>
        </p:blipFill>
        <p:spPr>
          <a:xfrm>
            <a:off x="3208838" y="2521802"/>
            <a:ext cx="205057" cy="3893001"/>
          </a:xfrm>
          <a:prstGeom prst="rect">
            <a:avLst/>
          </a:prstGeom>
          <a:noFill/>
          <a:ln>
            <a:noFill/>
          </a:ln>
        </p:spPr>
      </p:pic>
      <p:sp>
        <p:nvSpPr>
          <p:cNvPr id="183" name="Google Shape;183;p19"/>
          <p:cNvSpPr/>
          <p:nvPr/>
        </p:nvSpPr>
        <p:spPr>
          <a:xfrm rot="10800000">
            <a:off x="6555282" y="6203194"/>
            <a:ext cx="4989600" cy="0"/>
          </a:xfrm>
          <a:custGeom>
            <a:avLst/>
            <a:gdLst/>
            <a:ahLst/>
            <a:cxnLst/>
            <a:rect l="l" t="t" r="r" b="b"/>
            <a:pathLst>
              <a:path w="6660000" h="120000" extrusionOk="0">
                <a:moveTo>
                  <a:pt x="6660000" y="0"/>
                </a:moveTo>
                <a:lnTo>
                  <a:pt x="0" y="0"/>
                </a:lnTo>
              </a:path>
            </a:pathLst>
          </a:custGeom>
          <a:solidFill>
            <a:schemeClr val="lt2">
              <a:alpha val="8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84" name="Google Shape;184;p19"/>
          <p:cNvSpPr/>
          <p:nvPr/>
        </p:nvSpPr>
        <p:spPr>
          <a:xfrm>
            <a:off x="11544882" y="443194"/>
            <a:ext cx="0" cy="5760000"/>
          </a:xfrm>
          <a:custGeom>
            <a:avLst/>
            <a:gdLst/>
            <a:ahLst/>
            <a:cxnLst/>
            <a:rect l="l" t="t" r="r" b="b"/>
            <a:pathLst>
              <a:path w="120000" h="5760000" extrusionOk="0">
                <a:moveTo>
                  <a:pt x="0" y="5760000"/>
                </a:moveTo>
                <a:lnTo>
                  <a:pt x="0" y="0"/>
                </a:lnTo>
              </a:path>
            </a:pathLst>
          </a:custGeom>
          <a:solidFill>
            <a:schemeClr val="lt2">
              <a:alpha val="8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85" name="Google Shape;185;p19"/>
          <p:cNvSpPr txBox="1"/>
          <p:nvPr/>
        </p:nvSpPr>
        <p:spPr>
          <a:xfrm>
            <a:off x="3728404" y="1813785"/>
            <a:ext cx="2829656" cy="4821643"/>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B6B5E6"/>
              </a:buClr>
              <a:buSzPts val="2000"/>
              <a:buFont typeface="Noto Sans Symbols"/>
              <a:buNone/>
            </a:pPr>
            <a:r>
              <a:rPr lang="en-US" sz="2000" b="1" i="0">
                <a:solidFill>
                  <a:schemeClr val="lt1"/>
                </a:solidFill>
                <a:latin typeface="Avenir"/>
                <a:ea typeface="Avenir"/>
                <a:cs typeface="Avenir"/>
                <a:sym typeface="Avenir"/>
              </a:rPr>
              <a:t>How Dosri can help? </a:t>
            </a:r>
            <a:endParaRPr/>
          </a:p>
          <a:p>
            <a:pPr marL="285750" marR="0" lvl="0" indent="-285750" algn="l" rtl="0">
              <a:lnSpc>
                <a:spcPct val="115000"/>
              </a:lnSpc>
              <a:spcBef>
                <a:spcPts val="1200"/>
              </a:spcBef>
              <a:spcAft>
                <a:spcPts val="0"/>
              </a:spcAft>
              <a:buClr>
                <a:srgbClr val="B6B5E6"/>
              </a:buClr>
              <a:buSzPts val="1600"/>
              <a:buFont typeface="Arial"/>
              <a:buChar char="•"/>
            </a:pPr>
            <a:r>
              <a:rPr lang="en-US" sz="1600" i="0">
                <a:solidFill>
                  <a:schemeClr val="lt1"/>
                </a:solidFill>
                <a:latin typeface="Avenir"/>
                <a:ea typeface="Avenir"/>
                <a:cs typeface="Avenir"/>
                <a:sym typeface="Avenir"/>
              </a:rPr>
              <a:t>Carlos can search various publicly traded companies on Dosri and review their financials. </a:t>
            </a:r>
            <a:endParaRPr/>
          </a:p>
          <a:p>
            <a:pPr marL="285750" marR="0" lvl="0" indent="-285750" algn="l" rtl="0">
              <a:lnSpc>
                <a:spcPct val="115000"/>
              </a:lnSpc>
              <a:spcBef>
                <a:spcPts val="1200"/>
              </a:spcBef>
              <a:spcAft>
                <a:spcPts val="0"/>
              </a:spcAft>
              <a:buClr>
                <a:srgbClr val="B6B5E6"/>
              </a:buClr>
              <a:buSzPts val="1600"/>
              <a:buFont typeface="Arial"/>
              <a:buChar char="•"/>
            </a:pPr>
            <a:r>
              <a:rPr lang="en-US" sz="1600" i="0">
                <a:solidFill>
                  <a:schemeClr val="lt1"/>
                </a:solidFill>
                <a:latin typeface="Avenir"/>
                <a:ea typeface="Avenir"/>
                <a:cs typeface="Avenir"/>
                <a:sym typeface="Avenir"/>
              </a:rPr>
              <a:t>Dosri simultaneously provides google articles related to the searched company for additional insight on performance. </a:t>
            </a:r>
            <a:endParaRPr/>
          </a:p>
          <a:p>
            <a:pPr marL="285750" marR="0" lvl="0" indent="-285750" algn="l" rtl="0">
              <a:lnSpc>
                <a:spcPct val="115000"/>
              </a:lnSpc>
              <a:spcBef>
                <a:spcPts val="1200"/>
              </a:spcBef>
              <a:spcAft>
                <a:spcPts val="0"/>
              </a:spcAft>
              <a:buClr>
                <a:srgbClr val="B6B5E6"/>
              </a:buClr>
              <a:buSzPts val="1600"/>
              <a:buFont typeface="Arial"/>
              <a:buChar char="•"/>
            </a:pPr>
            <a:r>
              <a:rPr lang="en-US" sz="1600" i="0">
                <a:solidFill>
                  <a:schemeClr val="lt1"/>
                </a:solidFill>
                <a:latin typeface="Avenir"/>
                <a:ea typeface="Avenir"/>
                <a:cs typeface="Avenir"/>
                <a:sym typeface="Avenir"/>
              </a:rPr>
              <a:t>Carlos can search companies on Dosri to gather metrics to better inform his audience of the top performing ESG companies.</a:t>
            </a:r>
            <a:endParaRPr sz="1600" i="1">
              <a:solidFill>
                <a:schemeClr val="lt1"/>
              </a:solidFill>
              <a:latin typeface="Avenir"/>
              <a:ea typeface="Avenir"/>
              <a:cs typeface="Avenir"/>
              <a:sym typeface="Avenir"/>
            </a:endParaRPr>
          </a:p>
        </p:txBody>
      </p:sp>
      <p:pic>
        <p:nvPicPr>
          <p:cNvPr id="186" name="Google Shape;186;p19" descr="An abstract genetic concept"/>
          <p:cNvPicPr preferRelativeResize="0"/>
          <p:nvPr/>
        </p:nvPicPr>
        <p:blipFill rotWithShape="1">
          <a:blip r:embed="rId3">
            <a:alphaModFix/>
          </a:blip>
          <a:srcRect l="21184" r="21184"/>
          <a:stretch/>
        </p:blipFill>
        <p:spPr>
          <a:xfrm>
            <a:off x="6704777" y="618261"/>
            <a:ext cx="4675092" cy="5409865"/>
          </a:xfrm>
          <a:prstGeom prst="rect">
            <a:avLst/>
          </a:prstGeom>
          <a:noFill/>
          <a:ln>
            <a:noFill/>
          </a:ln>
        </p:spPr>
      </p:pic>
      <p:pic>
        <p:nvPicPr>
          <p:cNvPr id="187" name="Google Shape;187;p19"/>
          <p:cNvPicPr preferRelativeResize="0"/>
          <p:nvPr/>
        </p:nvPicPr>
        <p:blipFill rotWithShape="1">
          <a:blip r:embed="rId4">
            <a:alphaModFix/>
          </a:blip>
          <a:srcRect l="19526" r="15271"/>
          <a:stretch/>
        </p:blipFill>
        <p:spPr>
          <a:xfrm>
            <a:off x="6823469" y="784751"/>
            <a:ext cx="4416617" cy="508468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91"/>
        <p:cNvGrpSpPr/>
        <p:nvPr/>
      </p:nvGrpSpPr>
      <p:grpSpPr>
        <a:xfrm>
          <a:off x="0" y="0"/>
          <a:ext cx="0" cy="0"/>
          <a:chOff x="0" y="0"/>
          <a:chExt cx="0" cy="0"/>
        </a:xfrm>
      </p:grpSpPr>
      <p:sp>
        <p:nvSpPr>
          <p:cNvPr id="192" name="Google Shape;192;p20"/>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cxnSp>
        <p:nvCxnSpPr>
          <p:cNvPr id="193" name="Google Shape;193;p20"/>
          <p:cNvCxnSpPr/>
          <p:nvPr/>
        </p:nvCxnSpPr>
        <p:spPr>
          <a:xfrm>
            <a:off x="9438531" y="2310207"/>
            <a:ext cx="540000" cy="0"/>
          </a:xfrm>
          <a:prstGeom prst="straightConnector1">
            <a:avLst/>
          </a:prstGeom>
          <a:noFill/>
          <a:ln w="12700" cap="flat" cmpd="sng">
            <a:solidFill>
              <a:schemeClr val="lt1"/>
            </a:solidFill>
            <a:prstDash val="solid"/>
            <a:round/>
            <a:headEnd type="none" w="sm" len="sm"/>
            <a:tailEnd type="none" w="sm" len="sm"/>
          </a:ln>
        </p:spPr>
      </p:cxnSp>
      <p:pic>
        <p:nvPicPr>
          <p:cNvPr id="194" name="Google Shape;194;p20" descr="An abstract genetic concept"/>
          <p:cNvPicPr preferRelativeResize="0"/>
          <p:nvPr/>
        </p:nvPicPr>
        <p:blipFill rotWithShape="1">
          <a:blip r:embed="rId3">
            <a:alphaModFix/>
          </a:blip>
          <a:srcRect l="21184" r="21184"/>
          <a:stretch/>
        </p:blipFill>
        <p:spPr>
          <a:xfrm>
            <a:off x="204980" y="724067"/>
            <a:ext cx="4675092" cy="5409865"/>
          </a:xfrm>
          <a:prstGeom prst="rect">
            <a:avLst/>
          </a:prstGeom>
          <a:noFill/>
          <a:ln>
            <a:noFill/>
          </a:ln>
        </p:spPr>
      </p:pic>
      <p:pic>
        <p:nvPicPr>
          <p:cNvPr id="195" name="Google Shape;195;p20"/>
          <p:cNvPicPr preferRelativeResize="0"/>
          <p:nvPr/>
        </p:nvPicPr>
        <p:blipFill rotWithShape="1">
          <a:blip r:embed="rId4">
            <a:alphaModFix/>
          </a:blip>
          <a:srcRect l="8900" b="1890"/>
          <a:stretch/>
        </p:blipFill>
        <p:spPr>
          <a:xfrm>
            <a:off x="346452" y="855846"/>
            <a:ext cx="4392148" cy="5146309"/>
          </a:xfrm>
          <a:prstGeom prst="rect">
            <a:avLst/>
          </a:prstGeom>
          <a:noFill/>
          <a:ln w="9525" cap="flat" cmpd="sng">
            <a:solidFill>
              <a:schemeClr val="dk1"/>
            </a:solidFill>
            <a:prstDash val="solid"/>
            <a:round/>
            <a:headEnd type="none" w="sm" len="sm"/>
            <a:tailEnd type="none" w="sm" len="sm"/>
          </a:ln>
        </p:spPr>
      </p:pic>
      <p:sp>
        <p:nvSpPr>
          <p:cNvPr id="196" name="Google Shape;196;p20"/>
          <p:cNvSpPr txBox="1"/>
          <p:nvPr/>
        </p:nvSpPr>
        <p:spPr>
          <a:xfrm>
            <a:off x="6424407" y="196699"/>
            <a:ext cx="4426782" cy="1428443"/>
          </a:xfrm>
          <a:prstGeom prst="rect">
            <a:avLst/>
          </a:prstGeom>
          <a:noFill/>
          <a:ln>
            <a:noFill/>
          </a:ln>
        </p:spPr>
        <p:txBody>
          <a:bodyPr spcFirstLastPara="1" wrap="square" lIns="0" tIns="0" rIns="0" bIns="0" anchor="b" anchorCtr="0">
            <a:normAutofit/>
          </a:bodyPr>
          <a:lstStyle/>
          <a:p>
            <a:pPr marL="0" marR="0" lvl="0" indent="0" algn="ctr" rtl="0">
              <a:lnSpc>
                <a:spcPct val="100000"/>
              </a:lnSpc>
              <a:spcBef>
                <a:spcPts val="0"/>
              </a:spcBef>
              <a:spcAft>
                <a:spcPts val="0"/>
              </a:spcAft>
              <a:buClr>
                <a:srgbClr val="FFC000"/>
              </a:buClr>
              <a:buSzPts val="2800"/>
              <a:buFont typeface="Rockwell"/>
              <a:buNone/>
            </a:pPr>
            <a:r>
              <a:rPr lang="en-US" sz="3600" b="1" cap="none">
                <a:solidFill>
                  <a:srgbClr val="FFC000"/>
                </a:solidFill>
                <a:latin typeface="Rockwell"/>
                <a:ea typeface="Rockwell"/>
                <a:cs typeface="Rockwell"/>
                <a:sym typeface="Rockwell"/>
              </a:rPr>
              <a:t>PERSONA 2:</a:t>
            </a:r>
            <a:br>
              <a:rPr lang="en-US" sz="3600" cap="none">
                <a:solidFill>
                  <a:schemeClr val="lt1"/>
                </a:solidFill>
                <a:latin typeface="Rockwell"/>
                <a:ea typeface="Rockwell"/>
                <a:cs typeface="Rockwell"/>
                <a:sym typeface="Rockwell"/>
              </a:rPr>
            </a:br>
            <a:r>
              <a:rPr lang="en-US" sz="2800" cap="none">
                <a:solidFill>
                  <a:schemeClr val="lt1"/>
                </a:solidFill>
                <a:latin typeface="Rockwell"/>
                <a:ea typeface="Rockwell"/>
                <a:cs typeface="Rockwell"/>
                <a:sym typeface="Rockwell"/>
              </a:rPr>
              <a:t>DONNA, RECENT GRADUATE</a:t>
            </a:r>
            <a:endParaRPr/>
          </a:p>
        </p:txBody>
      </p:sp>
      <p:sp>
        <p:nvSpPr>
          <p:cNvPr id="197" name="Google Shape;197;p20"/>
          <p:cNvSpPr txBox="1">
            <a:spLocks noGrp="1"/>
          </p:cNvSpPr>
          <p:nvPr>
            <p:ph type="subTitle" idx="1"/>
          </p:nvPr>
        </p:nvSpPr>
        <p:spPr>
          <a:xfrm>
            <a:off x="5443821" y="1839658"/>
            <a:ext cx="2829656" cy="4821643"/>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2000"/>
              <a:buNone/>
            </a:pPr>
            <a:r>
              <a:rPr lang="en-US" sz="2000" b="1" i="0" u="none" strike="noStrike"/>
              <a:t>Background Profile: </a:t>
            </a:r>
            <a:endParaRPr/>
          </a:p>
          <a:p>
            <a:pPr marL="285750" lvl="0" indent="-285750" algn="l" rtl="0">
              <a:lnSpc>
                <a:spcPct val="115000"/>
              </a:lnSpc>
              <a:spcBef>
                <a:spcPts val="1200"/>
              </a:spcBef>
              <a:spcAft>
                <a:spcPts val="0"/>
              </a:spcAft>
              <a:buSzPts val="1600"/>
              <a:buFont typeface="Arial"/>
              <a:buChar char="•"/>
            </a:pPr>
            <a:r>
              <a:rPr lang="en-US" sz="1600" b="0" i="0" u="none" strike="noStrike"/>
              <a:t>Donna, a 24 years old, recent college graduate that major in product design, currently making 120K USD, identifies as a vegan and cares about the environment. </a:t>
            </a:r>
            <a:endParaRPr/>
          </a:p>
          <a:p>
            <a:pPr marL="285750" lvl="0" indent="-285750" algn="l" rtl="0">
              <a:lnSpc>
                <a:spcPct val="115000"/>
              </a:lnSpc>
              <a:spcBef>
                <a:spcPts val="1200"/>
              </a:spcBef>
              <a:spcAft>
                <a:spcPts val="0"/>
              </a:spcAft>
              <a:buSzPts val="1600"/>
              <a:buFont typeface="Arial"/>
              <a:buChar char="•"/>
            </a:pPr>
            <a:r>
              <a:rPr lang="en-US" sz="1600" b="0" i="0" u="none" strike="noStrike"/>
              <a:t>She sees the value of investing her dispensable money, but she is new to the </a:t>
            </a:r>
            <a:r>
              <a:rPr lang="en-US" sz="1600" i="0"/>
              <a:t>finance</a:t>
            </a:r>
            <a:r>
              <a:rPr lang="en-US" sz="1600" b="0" i="0" u="none" strike="noStrike"/>
              <a:t> and conscious of companies that are known for conducting unethical practices.  </a:t>
            </a:r>
            <a:br>
              <a:rPr lang="en-US" sz="1600"/>
            </a:br>
            <a:endParaRPr sz="1600"/>
          </a:p>
        </p:txBody>
      </p:sp>
      <p:pic>
        <p:nvPicPr>
          <p:cNvPr id="198" name="Google Shape;198;p20" descr="An abstract genetic concept"/>
          <p:cNvPicPr preferRelativeResize="0"/>
          <p:nvPr/>
        </p:nvPicPr>
        <p:blipFill rotWithShape="1">
          <a:blip r:embed="rId3">
            <a:alphaModFix/>
          </a:blip>
          <a:srcRect t="23417" r="88564" b="18729"/>
          <a:stretch/>
        </p:blipFill>
        <p:spPr>
          <a:xfrm>
            <a:off x="8500824" y="1839658"/>
            <a:ext cx="253972" cy="4821643"/>
          </a:xfrm>
          <a:prstGeom prst="rect">
            <a:avLst/>
          </a:prstGeom>
          <a:noFill/>
          <a:ln>
            <a:noFill/>
          </a:ln>
        </p:spPr>
      </p:pic>
      <p:sp>
        <p:nvSpPr>
          <p:cNvPr id="199" name="Google Shape;199;p20"/>
          <p:cNvSpPr txBox="1"/>
          <p:nvPr/>
        </p:nvSpPr>
        <p:spPr>
          <a:xfrm>
            <a:off x="9015892" y="1839658"/>
            <a:ext cx="2829656" cy="4821643"/>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B6B5E6"/>
              </a:buClr>
              <a:buSzPts val="2000"/>
              <a:buFont typeface="Noto Sans Symbols"/>
              <a:buNone/>
            </a:pPr>
            <a:r>
              <a:rPr lang="en-US" sz="2000" b="1" i="0">
                <a:solidFill>
                  <a:schemeClr val="lt1"/>
                </a:solidFill>
                <a:latin typeface="Avenir"/>
                <a:ea typeface="Avenir"/>
                <a:cs typeface="Avenir"/>
                <a:sym typeface="Avenir"/>
              </a:rPr>
              <a:t>How Dosri can help? </a:t>
            </a:r>
            <a:endParaRPr/>
          </a:p>
          <a:p>
            <a:pPr marL="285750" marR="0" lvl="0" indent="-285750" algn="l" rtl="0">
              <a:lnSpc>
                <a:spcPct val="115000"/>
              </a:lnSpc>
              <a:spcBef>
                <a:spcPts val="1200"/>
              </a:spcBef>
              <a:spcAft>
                <a:spcPts val="0"/>
              </a:spcAft>
              <a:buClr>
                <a:srgbClr val="B6B5E6"/>
              </a:buClr>
              <a:buSzPts val="1600"/>
              <a:buFont typeface="Arial"/>
              <a:buChar char="•"/>
            </a:pPr>
            <a:r>
              <a:rPr lang="en-US" sz="1600" i="0">
                <a:solidFill>
                  <a:schemeClr val="lt1"/>
                </a:solidFill>
                <a:latin typeface="Avenir"/>
                <a:ea typeface="Avenir"/>
                <a:cs typeface="Avenir"/>
                <a:sym typeface="Avenir"/>
              </a:rPr>
              <a:t>Donna can search various publicly traded companies on Dosri and review their financials. </a:t>
            </a:r>
            <a:endParaRPr/>
          </a:p>
          <a:p>
            <a:pPr marL="285750" marR="0" lvl="0" indent="-285750" algn="l" rtl="0">
              <a:lnSpc>
                <a:spcPct val="115000"/>
              </a:lnSpc>
              <a:spcBef>
                <a:spcPts val="1200"/>
              </a:spcBef>
              <a:spcAft>
                <a:spcPts val="0"/>
              </a:spcAft>
              <a:buClr>
                <a:srgbClr val="B6B5E6"/>
              </a:buClr>
              <a:buSzPts val="1600"/>
              <a:buFont typeface="Arial"/>
              <a:buChar char="•"/>
            </a:pPr>
            <a:r>
              <a:rPr lang="en-US" sz="1600" i="0">
                <a:solidFill>
                  <a:schemeClr val="lt1"/>
                </a:solidFill>
                <a:latin typeface="Avenir"/>
                <a:ea typeface="Avenir"/>
                <a:cs typeface="Avenir"/>
                <a:sym typeface="Avenir"/>
              </a:rPr>
              <a:t>Dosri simultaneously provides google articles related to the searched company for additional insight on performance. </a:t>
            </a:r>
            <a:endParaRPr/>
          </a:p>
          <a:p>
            <a:pPr marL="285750" marR="0" lvl="0" indent="-285750" algn="l" rtl="0">
              <a:lnSpc>
                <a:spcPct val="115000"/>
              </a:lnSpc>
              <a:spcBef>
                <a:spcPts val="1200"/>
              </a:spcBef>
              <a:spcAft>
                <a:spcPts val="0"/>
              </a:spcAft>
              <a:buClr>
                <a:srgbClr val="B6B5E6"/>
              </a:buClr>
              <a:buSzPts val="1600"/>
              <a:buFont typeface="Arial"/>
              <a:buChar char="•"/>
            </a:pPr>
            <a:r>
              <a:rPr lang="en-US" sz="1600" i="0">
                <a:solidFill>
                  <a:schemeClr val="lt1"/>
                </a:solidFill>
                <a:latin typeface="Avenir"/>
                <a:ea typeface="Avenir"/>
                <a:cs typeface="Avenir"/>
                <a:sym typeface="Avenir"/>
              </a:rPr>
              <a:t>If Donna is ready to make an investment, Dosri provides quick access links to investment brokerages at real time.</a:t>
            </a:r>
            <a:endParaRPr sz="1600" i="1">
              <a:solidFill>
                <a:schemeClr val="lt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03"/>
        <p:cNvGrpSpPr/>
        <p:nvPr/>
      </p:nvGrpSpPr>
      <p:grpSpPr>
        <a:xfrm>
          <a:off x="0" y="0"/>
          <a:ext cx="0" cy="0"/>
          <a:chOff x="0" y="0"/>
          <a:chExt cx="0" cy="0"/>
        </a:xfrm>
      </p:grpSpPr>
      <p:sp>
        <p:nvSpPr>
          <p:cNvPr id="204" name="Google Shape;204;p21"/>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05" name="Google Shape;205;p21"/>
          <p:cNvSpPr txBox="1">
            <a:spLocks noGrp="1"/>
          </p:cNvSpPr>
          <p:nvPr>
            <p:ph type="ctrTitle"/>
          </p:nvPr>
        </p:nvSpPr>
        <p:spPr>
          <a:xfrm>
            <a:off x="1064250" y="222560"/>
            <a:ext cx="4426782" cy="1428443"/>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rgbClr val="FFC000"/>
              </a:buClr>
              <a:buSzPts val="2800"/>
              <a:buFont typeface="Rockwell"/>
              <a:buNone/>
            </a:pPr>
            <a:r>
              <a:rPr lang="en-US" sz="3600" b="1">
                <a:solidFill>
                  <a:srgbClr val="FFC000"/>
                </a:solidFill>
              </a:rPr>
              <a:t>PERSONA 3:</a:t>
            </a:r>
            <a:br>
              <a:rPr lang="en-US" sz="3600"/>
            </a:br>
            <a:r>
              <a:rPr lang="en-US"/>
              <a:t>PAUL, INVESTOR</a:t>
            </a:r>
            <a:endParaRPr/>
          </a:p>
        </p:txBody>
      </p:sp>
      <p:cxnSp>
        <p:nvCxnSpPr>
          <p:cNvPr id="206" name="Google Shape;206;p21"/>
          <p:cNvCxnSpPr/>
          <p:nvPr/>
        </p:nvCxnSpPr>
        <p:spPr>
          <a:xfrm>
            <a:off x="3023391" y="2310207"/>
            <a:ext cx="540000" cy="0"/>
          </a:xfrm>
          <a:prstGeom prst="straightConnector1">
            <a:avLst/>
          </a:prstGeom>
          <a:noFill/>
          <a:ln w="10150" cap="flat" cmpd="sng">
            <a:solidFill>
              <a:schemeClr val="lt1"/>
            </a:solidFill>
            <a:prstDash val="solid"/>
            <a:round/>
            <a:headEnd type="none" w="sm" len="sm"/>
            <a:tailEnd type="none" w="sm" len="sm"/>
          </a:ln>
        </p:spPr>
      </p:cxnSp>
      <p:sp>
        <p:nvSpPr>
          <p:cNvPr id="207" name="Google Shape;207;p21"/>
          <p:cNvSpPr txBox="1">
            <a:spLocks noGrp="1"/>
          </p:cNvSpPr>
          <p:nvPr>
            <p:ph type="subTitle" idx="1"/>
          </p:nvPr>
        </p:nvSpPr>
        <p:spPr>
          <a:xfrm>
            <a:off x="144270" y="1813785"/>
            <a:ext cx="2829656" cy="4821643"/>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2000"/>
              <a:buNone/>
            </a:pPr>
            <a:r>
              <a:rPr lang="en-US" sz="2000" b="1" i="0" u="none" strike="noStrike"/>
              <a:t>Background Profile: </a:t>
            </a:r>
            <a:endParaRPr/>
          </a:p>
          <a:p>
            <a:pPr marL="285750" lvl="0" indent="-285750" algn="l" rtl="0">
              <a:lnSpc>
                <a:spcPct val="115000"/>
              </a:lnSpc>
              <a:spcBef>
                <a:spcPts val="1200"/>
              </a:spcBef>
              <a:spcAft>
                <a:spcPts val="0"/>
              </a:spcAft>
              <a:buSzPts val="1600"/>
              <a:buFont typeface="Arial"/>
              <a:buChar char="•"/>
            </a:pPr>
            <a:r>
              <a:rPr lang="en-US" sz="1600" b="0" i="0" u="none" strike="noStrike"/>
              <a:t>Paul, 26 years old, a recent college graduate working as an investment advisor at a Bank, is aiming to bring more value himself to the Bank and all the customers. </a:t>
            </a:r>
            <a:endParaRPr/>
          </a:p>
          <a:p>
            <a:pPr marL="285750" lvl="0" indent="-285750" algn="l" rtl="0">
              <a:lnSpc>
                <a:spcPct val="115000"/>
              </a:lnSpc>
              <a:spcBef>
                <a:spcPts val="1200"/>
              </a:spcBef>
              <a:spcAft>
                <a:spcPts val="0"/>
              </a:spcAft>
              <a:buSzPts val="1600"/>
              <a:buFont typeface="Arial"/>
              <a:buChar char="•"/>
            </a:pPr>
            <a:r>
              <a:rPr lang="en-US" sz="1600" b="0" i="0" u="none" strike="noStrike"/>
              <a:t>His thinking is not only are investments in socially responsible assets vastly growing. The market shows that this interest stems to a significant extent from investors trying to align their investments with their social preferences. </a:t>
            </a:r>
            <a:endParaRPr sz="1600"/>
          </a:p>
        </p:txBody>
      </p:sp>
      <p:sp>
        <p:nvSpPr>
          <p:cNvPr id="208" name="Google Shape;208;p21"/>
          <p:cNvSpPr/>
          <p:nvPr/>
        </p:nvSpPr>
        <p:spPr>
          <a:xfrm rot="10800000" flipH="1">
            <a:off x="6555282" y="443194"/>
            <a:ext cx="4989600" cy="5760000"/>
          </a:xfrm>
          <a:custGeom>
            <a:avLst/>
            <a:gdLst/>
            <a:ahLst/>
            <a:cxnLst/>
            <a:rect l="l" t="t" r="r" b="b"/>
            <a:pathLst>
              <a:path w="6660000" h="5760000" extrusionOk="0">
                <a:moveTo>
                  <a:pt x="6660000" y="5760000"/>
                </a:moveTo>
                <a:lnTo>
                  <a:pt x="0" y="5760000"/>
                </a:lnTo>
                <a:lnTo>
                  <a:pt x="0" y="0"/>
                </a:lnTo>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pic>
        <p:nvPicPr>
          <p:cNvPr id="209" name="Google Shape;209;p21" descr="An abstract genetic concept"/>
          <p:cNvPicPr preferRelativeResize="0"/>
          <p:nvPr/>
        </p:nvPicPr>
        <p:blipFill rotWithShape="1">
          <a:blip r:embed="rId3">
            <a:alphaModFix/>
          </a:blip>
          <a:srcRect t="23417" r="88564" b="18729"/>
          <a:stretch/>
        </p:blipFill>
        <p:spPr>
          <a:xfrm>
            <a:off x="3208838" y="2521802"/>
            <a:ext cx="205057" cy="3893001"/>
          </a:xfrm>
          <a:prstGeom prst="rect">
            <a:avLst/>
          </a:prstGeom>
          <a:noFill/>
          <a:ln>
            <a:noFill/>
          </a:ln>
        </p:spPr>
      </p:pic>
      <p:sp>
        <p:nvSpPr>
          <p:cNvPr id="210" name="Google Shape;210;p21"/>
          <p:cNvSpPr/>
          <p:nvPr/>
        </p:nvSpPr>
        <p:spPr>
          <a:xfrm rot="10800000">
            <a:off x="6555282" y="6203194"/>
            <a:ext cx="4989600" cy="0"/>
          </a:xfrm>
          <a:custGeom>
            <a:avLst/>
            <a:gdLst/>
            <a:ahLst/>
            <a:cxnLst/>
            <a:rect l="l" t="t" r="r" b="b"/>
            <a:pathLst>
              <a:path w="6660000" h="120000" extrusionOk="0">
                <a:moveTo>
                  <a:pt x="6660000" y="0"/>
                </a:moveTo>
                <a:lnTo>
                  <a:pt x="0" y="0"/>
                </a:lnTo>
              </a:path>
            </a:pathLst>
          </a:custGeom>
          <a:solidFill>
            <a:schemeClr val="lt2">
              <a:alpha val="8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1" name="Google Shape;211;p21"/>
          <p:cNvSpPr/>
          <p:nvPr/>
        </p:nvSpPr>
        <p:spPr>
          <a:xfrm>
            <a:off x="11544882" y="443194"/>
            <a:ext cx="0" cy="5760000"/>
          </a:xfrm>
          <a:custGeom>
            <a:avLst/>
            <a:gdLst/>
            <a:ahLst/>
            <a:cxnLst/>
            <a:rect l="l" t="t" r="r" b="b"/>
            <a:pathLst>
              <a:path w="120000" h="5760000" extrusionOk="0">
                <a:moveTo>
                  <a:pt x="0" y="5760000"/>
                </a:moveTo>
                <a:lnTo>
                  <a:pt x="0" y="0"/>
                </a:lnTo>
              </a:path>
            </a:pathLst>
          </a:custGeom>
          <a:solidFill>
            <a:schemeClr val="lt2">
              <a:alpha val="8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2" name="Google Shape;212;p21"/>
          <p:cNvSpPr txBox="1"/>
          <p:nvPr/>
        </p:nvSpPr>
        <p:spPr>
          <a:xfrm>
            <a:off x="3728404" y="1813785"/>
            <a:ext cx="2829656" cy="4821643"/>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B6B5E6"/>
              </a:buClr>
              <a:buSzPts val="2000"/>
              <a:buFont typeface="Noto Sans Symbols"/>
              <a:buNone/>
            </a:pPr>
            <a:r>
              <a:rPr lang="en-US" sz="2000" b="1" i="0">
                <a:solidFill>
                  <a:schemeClr val="lt1"/>
                </a:solidFill>
                <a:latin typeface="Avenir"/>
                <a:ea typeface="Avenir"/>
                <a:cs typeface="Avenir"/>
                <a:sym typeface="Avenir"/>
              </a:rPr>
              <a:t>How Dosri can help? </a:t>
            </a:r>
            <a:endParaRPr/>
          </a:p>
          <a:p>
            <a:pPr marL="285750" marR="0" lvl="0" indent="-285750" algn="l" rtl="0">
              <a:lnSpc>
                <a:spcPct val="115000"/>
              </a:lnSpc>
              <a:spcBef>
                <a:spcPts val="1200"/>
              </a:spcBef>
              <a:spcAft>
                <a:spcPts val="0"/>
              </a:spcAft>
              <a:buClr>
                <a:srgbClr val="B6B5E6"/>
              </a:buClr>
              <a:buSzPts val="1600"/>
              <a:buFont typeface="Arial"/>
              <a:buChar char="•"/>
            </a:pPr>
            <a:r>
              <a:rPr lang="en-US" sz="1600" i="0">
                <a:solidFill>
                  <a:schemeClr val="lt1"/>
                </a:solidFill>
                <a:latin typeface="Avenir"/>
                <a:ea typeface="Avenir"/>
                <a:cs typeface="Avenir"/>
                <a:sym typeface="Avenir"/>
              </a:rPr>
              <a:t>Dosri helps Paul as he can review SRI companies with a sustainable business plan and can get more accurate information for investment.</a:t>
            </a:r>
            <a:endParaRPr/>
          </a:p>
          <a:p>
            <a:pPr marL="285750" marR="0" lvl="0" indent="-285750" algn="l" rtl="0">
              <a:lnSpc>
                <a:spcPct val="115000"/>
              </a:lnSpc>
              <a:spcBef>
                <a:spcPts val="1200"/>
              </a:spcBef>
              <a:spcAft>
                <a:spcPts val="0"/>
              </a:spcAft>
              <a:buClr>
                <a:srgbClr val="B6B5E6"/>
              </a:buClr>
              <a:buSzPts val="1600"/>
              <a:buFont typeface="Arial"/>
              <a:buChar char="•"/>
            </a:pPr>
            <a:r>
              <a:rPr lang="en-US" sz="1600" i="0">
                <a:solidFill>
                  <a:schemeClr val="lt1"/>
                </a:solidFill>
                <a:latin typeface="Avenir"/>
                <a:ea typeface="Avenir"/>
                <a:cs typeface="Avenir"/>
                <a:sym typeface="Avenir"/>
              </a:rPr>
              <a:t> Dosri helps provide insights into the company’s financial growth with user friendly UI.</a:t>
            </a:r>
            <a:endParaRPr/>
          </a:p>
          <a:p>
            <a:pPr marL="285750" marR="0" lvl="0" indent="-285750" algn="l" rtl="0">
              <a:lnSpc>
                <a:spcPct val="115000"/>
              </a:lnSpc>
              <a:spcBef>
                <a:spcPts val="1200"/>
              </a:spcBef>
              <a:spcAft>
                <a:spcPts val="0"/>
              </a:spcAft>
              <a:buClr>
                <a:srgbClr val="B6B5E6"/>
              </a:buClr>
              <a:buSzPts val="1600"/>
              <a:buFont typeface="Arial"/>
              <a:buChar char="•"/>
            </a:pPr>
            <a:r>
              <a:rPr lang="en-US" sz="1600" i="0">
                <a:solidFill>
                  <a:schemeClr val="lt1"/>
                </a:solidFill>
                <a:latin typeface="Avenir"/>
                <a:ea typeface="Avenir"/>
                <a:cs typeface="Avenir"/>
                <a:sym typeface="Avenir"/>
              </a:rPr>
              <a:t> As Paul is completes his review process; Dosri provides quick links to investment brokerages in real-time.</a:t>
            </a:r>
            <a:endParaRPr/>
          </a:p>
        </p:txBody>
      </p:sp>
      <p:pic>
        <p:nvPicPr>
          <p:cNvPr id="213" name="Google Shape;213;p21" descr="An abstract genetic concept"/>
          <p:cNvPicPr preferRelativeResize="0"/>
          <p:nvPr/>
        </p:nvPicPr>
        <p:blipFill rotWithShape="1">
          <a:blip r:embed="rId3">
            <a:alphaModFix/>
          </a:blip>
          <a:srcRect l="21184" r="21184"/>
          <a:stretch/>
        </p:blipFill>
        <p:spPr>
          <a:xfrm>
            <a:off x="6704777" y="632329"/>
            <a:ext cx="4675092" cy="5409865"/>
          </a:xfrm>
          <a:prstGeom prst="rect">
            <a:avLst/>
          </a:prstGeom>
          <a:noFill/>
          <a:ln>
            <a:noFill/>
          </a:ln>
        </p:spPr>
      </p:pic>
      <p:pic>
        <p:nvPicPr>
          <p:cNvPr id="214" name="Google Shape;214;p21"/>
          <p:cNvPicPr preferRelativeResize="0"/>
          <p:nvPr/>
        </p:nvPicPr>
        <p:blipFill rotWithShape="1">
          <a:blip r:embed="rId4">
            <a:alphaModFix/>
          </a:blip>
          <a:srcRect r="-15644"/>
          <a:stretch/>
        </p:blipFill>
        <p:spPr>
          <a:xfrm>
            <a:off x="6890142" y="804410"/>
            <a:ext cx="4989592" cy="5037568"/>
          </a:xfrm>
          <a:prstGeom prst="rect">
            <a:avLst/>
          </a:prstGeom>
          <a:noFill/>
          <a:ln>
            <a:noFill/>
          </a:ln>
        </p:spPr>
      </p:pic>
    </p:spTree>
  </p:cSld>
  <p:clrMapOvr>
    <a:masterClrMapping/>
  </p:clrMapOvr>
</p:sld>
</file>

<file path=ppt/theme/theme1.xml><?xml version="1.0" encoding="utf-8"?>
<a:theme xmlns:a="http://schemas.openxmlformats.org/drawingml/2006/main" name="Leaf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2406</Words>
  <Application>Microsoft Office PowerPoint</Application>
  <PresentationFormat>Widescreen</PresentationFormat>
  <Paragraphs>344</Paragraphs>
  <Slides>33</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Rockwell</vt:lpstr>
      <vt:lpstr>Amatic SC</vt:lpstr>
      <vt:lpstr>Avenir</vt:lpstr>
      <vt:lpstr>Noto Sans Symbols</vt:lpstr>
      <vt:lpstr>Maven Pro</vt:lpstr>
      <vt:lpstr>Arial</vt:lpstr>
      <vt:lpstr>Roboto</vt:lpstr>
      <vt:lpstr>Merriweather</vt:lpstr>
      <vt:lpstr>LeafVTI</vt:lpstr>
      <vt:lpstr>DOSRI   AMPLIFYING SOCIALLY RESPONSIBLE INVESTING (SRI)   PRESENTATION 5</vt:lpstr>
      <vt:lpstr>AGENDA</vt:lpstr>
      <vt:lpstr>PowerPoint Presentation</vt:lpstr>
      <vt:lpstr>PROBLEM STATEMENT </vt:lpstr>
      <vt:lpstr>WHAT IS DOSRI?</vt:lpstr>
      <vt:lpstr>PERSONAS</vt:lpstr>
      <vt:lpstr>PERSONA 1: CARLOS, PUBLIC SPEAKER</vt:lpstr>
      <vt:lpstr>PowerPoint Presentation</vt:lpstr>
      <vt:lpstr>PERSONA 3: PAUL, INVESTOR</vt:lpstr>
      <vt:lpstr>MVP  </vt:lpstr>
      <vt:lpstr>PowerPoint Presentation</vt:lpstr>
      <vt:lpstr>ARCHITECTURE  </vt:lpstr>
      <vt:lpstr>SPRINT 5 RECAP </vt:lpstr>
      <vt:lpstr>SPRINT 5 RECAP  </vt:lpstr>
      <vt:lpstr>SPRINT 5 VS SPRINT 6 </vt:lpstr>
      <vt:lpstr>SPRINT 6   </vt:lpstr>
      <vt:lpstr>IMPROVEMENTS MADE FROM PROFESSOR FEEDBACK  </vt:lpstr>
      <vt:lpstr>PRODUCT BACKLOG  </vt:lpstr>
      <vt:lpstr>SPRINT BACKLOG  </vt:lpstr>
      <vt:lpstr>PowerPoint Presentation</vt:lpstr>
      <vt:lpstr>PowerPoint Presentation</vt:lpstr>
      <vt:lpstr>PowerPoint Presentation</vt:lpstr>
      <vt:lpstr>PowerPoint Presentation</vt:lpstr>
      <vt:lpstr>METRICS  TEAM VELOCITY BURNDOWN CHARTS COMMITTED/ COMPLETED RATIO </vt:lpstr>
      <vt:lpstr>PowerPoint Presentation</vt:lpstr>
      <vt:lpstr>PowerPoint Presentation</vt:lpstr>
      <vt:lpstr>PowerPoint Presentation</vt:lpstr>
      <vt:lpstr>RETROSPECTIVES</vt:lpstr>
      <vt:lpstr>PowerPoint Presentation</vt:lpstr>
      <vt:lpstr>SPRINT 7 future work </vt:lpstr>
      <vt:lpstr>PROJECT DEMO</vt:lpstr>
      <vt:lpstr>GITHUB LINK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DOSRI   AMPLIFYING SOCIALLY RESPONSIBLE INVESTING (SRI)   PRESENTATION 5</dc:title>
  <cp:lastModifiedBy>Harshal Patil</cp:lastModifiedBy>
  <cp:revision>1</cp:revision>
  <dcterms:modified xsi:type="dcterms:W3CDTF">2022-11-03T21:26:25Z</dcterms:modified>
</cp:coreProperties>
</file>